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embeddedFontLst>
    <p:embeddedFont>
      <p:font typeface="Roboto"/>
      <p:regular r:id="rId31"/>
      <p:bold r:id="rId32"/>
      <p:italic r:id="rId33"/>
      <p:boldItalic r:id="rId34"/>
    </p:embeddedFont>
    <p:embeddedFont>
      <p:font typeface="Barlow Medium"/>
      <p:regular r:id="rId35"/>
      <p:bold r:id="rId36"/>
      <p:italic r:id="rId37"/>
      <p:boldItalic r:id="rId38"/>
    </p:embeddedFont>
    <p:embeddedFont>
      <p:font typeface="Barlow ExtraBold"/>
      <p:bold r:id="rId39"/>
      <p:boldItalic r:id="rId40"/>
    </p:embeddedFont>
    <p:embeddedFont>
      <p:font typeface="Barlow"/>
      <p:regular r:id="rId41"/>
      <p:bold r:id="rId42"/>
      <p:italic r:id="rId43"/>
      <p:boldItalic r:id="rId44"/>
    </p:embeddedFont>
    <p:embeddedFont>
      <p:font typeface="Comfortaa"/>
      <p:regular r:id="rId45"/>
      <p:bold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BarlowExtraBold-boldItalic.fntdata"/><Relationship Id="rId20" Type="http://schemas.openxmlformats.org/officeDocument/2006/relationships/slide" Target="slides/slide14.xml"/><Relationship Id="rId42" Type="http://schemas.openxmlformats.org/officeDocument/2006/relationships/font" Target="fonts/Barlow-bold.fntdata"/><Relationship Id="rId41" Type="http://schemas.openxmlformats.org/officeDocument/2006/relationships/font" Target="fonts/Barlow-regular.fntdata"/><Relationship Id="rId22" Type="http://schemas.openxmlformats.org/officeDocument/2006/relationships/slide" Target="slides/slide16.xml"/><Relationship Id="rId44" Type="http://schemas.openxmlformats.org/officeDocument/2006/relationships/font" Target="fonts/Barlow-boldItalic.fntdata"/><Relationship Id="rId21" Type="http://schemas.openxmlformats.org/officeDocument/2006/relationships/slide" Target="slides/slide15.xml"/><Relationship Id="rId43" Type="http://schemas.openxmlformats.org/officeDocument/2006/relationships/font" Target="fonts/Barlow-italic.fntdata"/><Relationship Id="rId24" Type="http://schemas.openxmlformats.org/officeDocument/2006/relationships/slide" Target="slides/slide18.xml"/><Relationship Id="rId46" Type="http://schemas.openxmlformats.org/officeDocument/2006/relationships/font" Target="fonts/Comfortaa-bold.fntdata"/><Relationship Id="rId23" Type="http://schemas.openxmlformats.org/officeDocument/2006/relationships/slide" Target="slides/slide17.xml"/><Relationship Id="rId45" Type="http://schemas.openxmlformats.org/officeDocument/2006/relationships/font" Target="fonts/Comfortaa-regular.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regular.fntdata"/><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Roboto-italic.fntdata"/><Relationship Id="rId10" Type="http://schemas.openxmlformats.org/officeDocument/2006/relationships/slide" Target="slides/slide4.xml"/><Relationship Id="rId32" Type="http://schemas.openxmlformats.org/officeDocument/2006/relationships/font" Target="fonts/Roboto-bold.fntdata"/><Relationship Id="rId13" Type="http://schemas.openxmlformats.org/officeDocument/2006/relationships/slide" Target="slides/slide7.xml"/><Relationship Id="rId35" Type="http://schemas.openxmlformats.org/officeDocument/2006/relationships/font" Target="fonts/BarlowMedium-regular.fntdata"/><Relationship Id="rId12" Type="http://schemas.openxmlformats.org/officeDocument/2006/relationships/slide" Target="slides/slide6.xml"/><Relationship Id="rId34" Type="http://schemas.openxmlformats.org/officeDocument/2006/relationships/font" Target="fonts/Roboto-boldItalic.fntdata"/><Relationship Id="rId15" Type="http://schemas.openxmlformats.org/officeDocument/2006/relationships/slide" Target="slides/slide9.xml"/><Relationship Id="rId37" Type="http://schemas.openxmlformats.org/officeDocument/2006/relationships/font" Target="fonts/BarlowMedium-italic.fntdata"/><Relationship Id="rId14" Type="http://schemas.openxmlformats.org/officeDocument/2006/relationships/slide" Target="slides/slide8.xml"/><Relationship Id="rId36" Type="http://schemas.openxmlformats.org/officeDocument/2006/relationships/font" Target="fonts/BarlowMedium-bold.fntdata"/><Relationship Id="rId17" Type="http://schemas.openxmlformats.org/officeDocument/2006/relationships/slide" Target="slides/slide11.xml"/><Relationship Id="rId39" Type="http://schemas.openxmlformats.org/officeDocument/2006/relationships/font" Target="fonts/BarlowExtraBold-bold.fntdata"/><Relationship Id="rId16" Type="http://schemas.openxmlformats.org/officeDocument/2006/relationships/slide" Target="slides/slide10.xml"/><Relationship Id="rId38" Type="http://schemas.openxmlformats.org/officeDocument/2006/relationships/font" Target="fonts/BarlowMedium-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raygun.com/blog/continuous-deployment/" TargetMode="External"/><Relationship Id="rId3" Type="http://schemas.openxmlformats.org/officeDocument/2006/relationships/hyperlink" Target="https://en.wikipedia.org/wiki/Application_release_automation"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Regression_testing"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rumblr.ca/"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reetro.io/"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Design_Patterns" TargetMode="External"/><Relationship Id="rId3" Type="http://schemas.openxmlformats.org/officeDocument/2006/relationships/hyperlink" Target="https://en.wikipedia.org/wiki/Spike_%28software_development%29"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e281f9fb4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 name="Google Shape;97;ge281f9fb4a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latin typeface="Barlow"/>
                <a:ea typeface="Barlow"/>
                <a:cs typeface="Barlow"/>
                <a:sym typeface="Barlow"/>
              </a:rPr>
              <a:t>[Opening slide]</a:t>
            </a:r>
            <a:endParaRPr>
              <a:latin typeface="Barlow"/>
              <a:ea typeface="Barlow"/>
              <a:cs typeface="Barlow"/>
              <a:sym typeface="Barlow"/>
            </a:endParaRPr>
          </a:p>
          <a:p>
            <a:pPr indent="0" lvl="0" marL="0" rtl="0" algn="l">
              <a:lnSpc>
                <a:spcPct val="100000"/>
              </a:lnSpc>
              <a:spcBef>
                <a:spcPts val="0"/>
              </a:spcBef>
              <a:spcAft>
                <a:spcPts val="0"/>
              </a:spcAft>
              <a:buSzPts val="1100"/>
              <a:buNone/>
            </a:pPr>
            <a:r>
              <a:t/>
            </a:r>
            <a:endParaRPr b="1">
              <a:latin typeface="Barlow"/>
              <a:ea typeface="Barlow"/>
              <a:cs typeface="Barlow"/>
              <a:sym typeface="Barlow"/>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c946e8003f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c946e8003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a921d5786d_2_8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a921d5786d_2_8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585858"/>
                </a:solidFill>
                <a:highlight>
                  <a:srgbClr val="FFFFFF"/>
                </a:highlight>
              </a:rPr>
              <a:t>TALKING POINTS</a:t>
            </a:r>
            <a:endParaRPr b="1" sz="1200">
              <a:solidFill>
                <a:srgbClr val="585858"/>
              </a:solidFill>
              <a:highlight>
                <a:srgbClr val="FFFFFF"/>
              </a:highlight>
            </a:endParaRPr>
          </a:p>
          <a:p>
            <a:pPr indent="0" lvl="0" marL="0" rtl="0" algn="l">
              <a:spcBef>
                <a:spcPts val="0"/>
              </a:spcBef>
              <a:spcAft>
                <a:spcPts val="0"/>
              </a:spcAft>
              <a:buNone/>
            </a:pPr>
            <a:r>
              <a:t/>
            </a:r>
            <a:endParaRPr b="1" sz="1200">
              <a:solidFill>
                <a:srgbClr val="0000FF"/>
              </a:solidFill>
              <a:highlight>
                <a:srgbClr val="FFFFFF"/>
              </a:highlight>
            </a:endParaRPr>
          </a:p>
          <a:p>
            <a:pPr indent="0" lvl="0" marL="0" rtl="0" algn="l">
              <a:spcBef>
                <a:spcPts val="0"/>
              </a:spcBef>
              <a:spcAft>
                <a:spcPts val="0"/>
              </a:spcAft>
              <a:buNone/>
            </a:pPr>
            <a:r>
              <a:rPr b="1" lang="en-GB" sz="1300">
                <a:solidFill>
                  <a:srgbClr val="0000FF"/>
                </a:solidFill>
                <a:highlight>
                  <a:srgbClr val="FFFFFF"/>
                </a:highlight>
                <a:latin typeface="Roboto"/>
                <a:ea typeface="Roboto"/>
                <a:cs typeface="Roboto"/>
                <a:sym typeface="Roboto"/>
              </a:rPr>
              <a:t>Software Development</a:t>
            </a:r>
            <a:endParaRPr b="1" sz="1300">
              <a:solidFill>
                <a:srgbClr val="0000FF"/>
              </a:solidFill>
              <a:highlight>
                <a:srgbClr val="FFFFFF"/>
              </a:highlight>
              <a:latin typeface="Roboto"/>
              <a:ea typeface="Roboto"/>
              <a:cs typeface="Roboto"/>
              <a:sym typeface="Roboto"/>
            </a:endParaRPr>
          </a:p>
          <a:p>
            <a:pPr indent="0" lvl="0" marL="0" rtl="0" algn="l">
              <a:spcBef>
                <a:spcPts val="0"/>
              </a:spcBef>
              <a:spcAft>
                <a:spcPts val="0"/>
              </a:spcAft>
              <a:buNone/>
            </a:pPr>
            <a:r>
              <a:t/>
            </a:r>
            <a:endParaRPr b="1" sz="1300">
              <a:solidFill>
                <a:srgbClr val="F54996"/>
              </a:solidFill>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rPr lang="en-GB" sz="1250">
                <a:solidFill>
                  <a:srgbClr val="585858"/>
                </a:solidFill>
                <a:highlight>
                  <a:srgbClr val="FFFFFF"/>
                </a:highlight>
                <a:latin typeface="Roboto"/>
                <a:ea typeface="Roboto"/>
                <a:cs typeface="Roboto"/>
                <a:sym typeface="Roboto"/>
              </a:rPr>
              <a:t>This phase produces the software under development. </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rPr lang="en-GB" sz="1250">
                <a:solidFill>
                  <a:srgbClr val="585858"/>
                </a:solidFill>
                <a:highlight>
                  <a:srgbClr val="FFFFFF"/>
                </a:highlight>
                <a:latin typeface="Roboto"/>
                <a:ea typeface="Roboto"/>
                <a:cs typeface="Roboto"/>
                <a:sym typeface="Roboto"/>
              </a:rPr>
              <a:t>Depending on the methodology, this phase may be conducted in time-boxed “sprints,” (Agile) or may proceed as a single block of effort (Waterfall.) </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rPr lang="en-GB" sz="1250">
                <a:solidFill>
                  <a:srgbClr val="585858"/>
                </a:solidFill>
                <a:highlight>
                  <a:srgbClr val="FFFFFF"/>
                </a:highlight>
                <a:latin typeface="Roboto"/>
                <a:ea typeface="Roboto"/>
                <a:cs typeface="Roboto"/>
                <a:sym typeface="Roboto"/>
              </a:rPr>
              <a:t>Regardless of methodology, development teams should produce working software as quickly as possible. </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rPr lang="en-GB" sz="1250">
                <a:solidFill>
                  <a:srgbClr val="585858"/>
                </a:solidFill>
                <a:highlight>
                  <a:srgbClr val="FFFFFF"/>
                </a:highlight>
                <a:latin typeface="Roboto"/>
                <a:ea typeface="Roboto"/>
                <a:cs typeface="Roboto"/>
                <a:sym typeface="Roboto"/>
              </a:rPr>
              <a:t>Business stakeholders should be engaged regularly, to ensure that their expectations are being met. The output of this phase is testable, functional software.</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sz="1200">
              <a:solidFill>
                <a:srgbClr val="585858"/>
              </a:solidFill>
              <a:highlight>
                <a:srgbClr val="FFFFFF"/>
              </a:highlight>
            </a:endParaRPr>
          </a:p>
          <a:p>
            <a:pPr indent="0" lvl="0" marL="0" rtl="0" algn="l">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a921d5786d_2_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a921d5786d_2_8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585858"/>
                </a:solidFill>
                <a:highlight>
                  <a:srgbClr val="FFFFFF"/>
                </a:highlight>
              </a:rPr>
              <a:t>TALKING POINTS</a:t>
            </a:r>
            <a:endParaRPr b="1" sz="1200">
              <a:solidFill>
                <a:srgbClr val="585858"/>
              </a:solidFill>
              <a:highlight>
                <a:srgbClr val="FFFFFF"/>
              </a:highlight>
            </a:endParaRPr>
          </a:p>
          <a:p>
            <a:pPr indent="0" lvl="0" marL="0" rtl="0" algn="l">
              <a:spcBef>
                <a:spcPts val="0"/>
              </a:spcBef>
              <a:spcAft>
                <a:spcPts val="0"/>
              </a:spcAft>
              <a:buNone/>
            </a:pPr>
            <a:r>
              <a:t/>
            </a:r>
            <a:endParaRPr b="1" sz="1200">
              <a:solidFill>
                <a:srgbClr val="585858"/>
              </a:solidFill>
              <a:highlight>
                <a:srgbClr val="FFFFFF"/>
              </a:highlight>
            </a:endParaRPr>
          </a:p>
          <a:p>
            <a:pPr indent="0" lvl="0" marL="0" rtl="0" algn="l">
              <a:spcBef>
                <a:spcPts val="0"/>
              </a:spcBef>
              <a:spcAft>
                <a:spcPts val="0"/>
              </a:spcAft>
              <a:buNone/>
            </a:pPr>
            <a:r>
              <a:rPr b="1" lang="en-GB" sz="1300">
                <a:solidFill>
                  <a:srgbClr val="0000FF"/>
                </a:solidFill>
                <a:highlight>
                  <a:srgbClr val="FFFFFF"/>
                </a:highlight>
                <a:latin typeface="Roboto"/>
                <a:ea typeface="Roboto"/>
                <a:cs typeface="Roboto"/>
                <a:sym typeface="Roboto"/>
              </a:rPr>
              <a:t>5. Testing</a:t>
            </a:r>
            <a:endParaRPr b="1" sz="1300">
              <a:solidFill>
                <a:srgbClr val="0000FF"/>
              </a:solidFill>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rPr lang="en-GB" sz="1250">
                <a:solidFill>
                  <a:srgbClr val="585858"/>
                </a:solidFill>
                <a:highlight>
                  <a:srgbClr val="FFFFFF"/>
                </a:highlight>
                <a:latin typeface="Roboto"/>
                <a:ea typeface="Roboto"/>
                <a:cs typeface="Roboto"/>
                <a:sym typeface="Roboto"/>
              </a:rPr>
              <a:t>The testing phase of the SDLC is arguably one of the most important. It is impossible to deliver quality software without testing. There is a wide variety of testing necessary to measure quality:</a:t>
            </a:r>
            <a:endParaRPr sz="1250">
              <a:solidFill>
                <a:srgbClr val="585858"/>
              </a:solidFill>
              <a:highlight>
                <a:srgbClr val="FFFFFF"/>
              </a:highlight>
              <a:latin typeface="Roboto"/>
              <a:ea typeface="Roboto"/>
              <a:cs typeface="Roboto"/>
              <a:sym typeface="Roboto"/>
            </a:endParaRPr>
          </a:p>
          <a:p>
            <a:pPr indent="-307975" lvl="0" marL="457200" rtl="0" algn="l">
              <a:lnSpc>
                <a:spcPct val="115000"/>
              </a:lnSpc>
              <a:spcBef>
                <a:spcPts val="1800"/>
              </a:spcBef>
              <a:spcAft>
                <a:spcPts val="0"/>
              </a:spcAft>
              <a:buClr>
                <a:srgbClr val="585858"/>
              </a:buClr>
              <a:buSzPts val="1250"/>
              <a:buFont typeface="Roboto"/>
              <a:buChar char="●"/>
            </a:pPr>
            <a:r>
              <a:rPr lang="en-GB" sz="1250">
                <a:solidFill>
                  <a:srgbClr val="585858"/>
                </a:solidFill>
                <a:highlight>
                  <a:srgbClr val="FFFFFF"/>
                </a:highlight>
                <a:latin typeface="Roboto"/>
                <a:ea typeface="Roboto"/>
                <a:cs typeface="Roboto"/>
                <a:sym typeface="Roboto"/>
              </a:rPr>
              <a:t>Code quality</a:t>
            </a:r>
            <a:endParaRPr sz="1250">
              <a:solidFill>
                <a:srgbClr val="585858"/>
              </a:solidFill>
              <a:highlight>
                <a:srgbClr val="FFFFFF"/>
              </a:highlight>
              <a:latin typeface="Roboto"/>
              <a:ea typeface="Roboto"/>
              <a:cs typeface="Roboto"/>
              <a:sym typeface="Roboto"/>
            </a:endParaRPr>
          </a:p>
          <a:p>
            <a:pPr indent="-307975" lvl="0" marL="457200" rtl="0" algn="l">
              <a:lnSpc>
                <a:spcPct val="115000"/>
              </a:lnSpc>
              <a:spcBef>
                <a:spcPts val="0"/>
              </a:spcBef>
              <a:spcAft>
                <a:spcPts val="0"/>
              </a:spcAft>
              <a:buClr>
                <a:srgbClr val="585858"/>
              </a:buClr>
              <a:buSzPts val="1250"/>
              <a:buFont typeface="Roboto"/>
              <a:buChar char="●"/>
            </a:pPr>
            <a:r>
              <a:rPr lang="en-GB" sz="1250">
                <a:solidFill>
                  <a:srgbClr val="585858"/>
                </a:solidFill>
                <a:highlight>
                  <a:srgbClr val="FFFFFF"/>
                </a:highlight>
                <a:latin typeface="Roboto"/>
                <a:ea typeface="Roboto"/>
                <a:cs typeface="Roboto"/>
                <a:sym typeface="Roboto"/>
              </a:rPr>
              <a:t>Unit testing (functional tests)</a:t>
            </a:r>
            <a:endParaRPr sz="1250">
              <a:solidFill>
                <a:srgbClr val="585858"/>
              </a:solidFill>
              <a:highlight>
                <a:srgbClr val="FFFFFF"/>
              </a:highlight>
              <a:latin typeface="Roboto"/>
              <a:ea typeface="Roboto"/>
              <a:cs typeface="Roboto"/>
              <a:sym typeface="Roboto"/>
            </a:endParaRPr>
          </a:p>
          <a:p>
            <a:pPr indent="-307975" lvl="0" marL="457200" rtl="0" algn="l">
              <a:lnSpc>
                <a:spcPct val="115000"/>
              </a:lnSpc>
              <a:spcBef>
                <a:spcPts val="0"/>
              </a:spcBef>
              <a:spcAft>
                <a:spcPts val="0"/>
              </a:spcAft>
              <a:buClr>
                <a:srgbClr val="585858"/>
              </a:buClr>
              <a:buSzPts val="1250"/>
              <a:buFont typeface="Roboto"/>
              <a:buChar char="●"/>
            </a:pPr>
            <a:r>
              <a:rPr lang="en-GB" sz="1250">
                <a:solidFill>
                  <a:srgbClr val="585858"/>
                </a:solidFill>
                <a:highlight>
                  <a:srgbClr val="FFFFFF"/>
                </a:highlight>
                <a:latin typeface="Roboto"/>
                <a:ea typeface="Roboto"/>
                <a:cs typeface="Roboto"/>
                <a:sym typeface="Roboto"/>
              </a:rPr>
              <a:t>Integration testing</a:t>
            </a:r>
            <a:endParaRPr sz="1250">
              <a:solidFill>
                <a:srgbClr val="585858"/>
              </a:solidFill>
              <a:highlight>
                <a:srgbClr val="FFFFFF"/>
              </a:highlight>
              <a:latin typeface="Roboto"/>
              <a:ea typeface="Roboto"/>
              <a:cs typeface="Roboto"/>
              <a:sym typeface="Roboto"/>
            </a:endParaRPr>
          </a:p>
          <a:p>
            <a:pPr indent="-307975" lvl="0" marL="457200" rtl="0" algn="l">
              <a:lnSpc>
                <a:spcPct val="115000"/>
              </a:lnSpc>
              <a:spcBef>
                <a:spcPts val="0"/>
              </a:spcBef>
              <a:spcAft>
                <a:spcPts val="0"/>
              </a:spcAft>
              <a:buClr>
                <a:srgbClr val="585858"/>
              </a:buClr>
              <a:buSzPts val="1250"/>
              <a:buFont typeface="Roboto"/>
              <a:buChar char="●"/>
            </a:pPr>
            <a:r>
              <a:rPr lang="en-GB" sz="1250">
                <a:solidFill>
                  <a:srgbClr val="585858"/>
                </a:solidFill>
                <a:highlight>
                  <a:srgbClr val="FFFFFF"/>
                </a:highlight>
                <a:latin typeface="Roboto"/>
                <a:ea typeface="Roboto"/>
                <a:cs typeface="Roboto"/>
                <a:sym typeface="Roboto"/>
              </a:rPr>
              <a:t>Performance testing</a:t>
            </a:r>
            <a:endParaRPr sz="1250">
              <a:solidFill>
                <a:srgbClr val="585858"/>
              </a:solidFill>
              <a:highlight>
                <a:srgbClr val="FFFFFF"/>
              </a:highlight>
              <a:latin typeface="Roboto"/>
              <a:ea typeface="Roboto"/>
              <a:cs typeface="Roboto"/>
              <a:sym typeface="Roboto"/>
            </a:endParaRPr>
          </a:p>
          <a:p>
            <a:pPr indent="-307975" lvl="0" marL="457200" rtl="0" algn="l">
              <a:lnSpc>
                <a:spcPct val="115000"/>
              </a:lnSpc>
              <a:spcBef>
                <a:spcPts val="0"/>
              </a:spcBef>
              <a:spcAft>
                <a:spcPts val="0"/>
              </a:spcAft>
              <a:buClr>
                <a:srgbClr val="585858"/>
              </a:buClr>
              <a:buSzPts val="1250"/>
              <a:buFont typeface="Roboto"/>
              <a:buChar char="●"/>
            </a:pPr>
            <a:r>
              <a:rPr lang="en-GB" sz="1250">
                <a:solidFill>
                  <a:srgbClr val="585858"/>
                </a:solidFill>
                <a:highlight>
                  <a:srgbClr val="FFFFFF"/>
                </a:highlight>
                <a:latin typeface="Roboto"/>
                <a:ea typeface="Roboto"/>
                <a:cs typeface="Roboto"/>
                <a:sym typeface="Roboto"/>
              </a:rPr>
              <a:t>Security testing</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rPr lang="en-GB" sz="1250">
                <a:solidFill>
                  <a:srgbClr val="585858"/>
                </a:solidFill>
                <a:highlight>
                  <a:srgbClr val="FFFFFF"/>
                </a:highlight>
                <a:latin typeface="Roboto"/>
                <a:ea typeface="Roboto"/>
                <a:cs typeface="Roboto"/>
                <a:sym typeface="Roboto"/>
              </a:rPr>
              <a:t>The best way to ensure that tests are run regularly, and never skipped for expediency, is to </a:t>
            </a:r>
            <a:r>
              <a:rPr i="1" lang="en-GB" sz="1250">
                <a:solidFill>
                  <a:srgbClr val="585858"/>
                </a:solidFill>
                <a:highlight>
                  <a:srgbClr val="FFFFFF"/>
                </a:highlight>
                <a:latin typeface="Roboto"/>
                <a:ea typeface="Roboto"/>
                <a:cs typeface="Roboto"/>
                <a:sym typeface="Roboto"/>
              </a:rPr>
              <a:t>automate</a:t>
            </a:r>
            <a:r>
              <a:rPr lang="en-GB" sz="1250">
                <a:solidFill>
                  <a:srgbClr val="585858"/>
                </a:solidFill>
                <a:highlight>
                  <a:srgbClr val="FFFFFF"/>
                </a:highlight>
                <a:latin typeface="Roboto"/>
                <a:ea typeface="Roboto"/>
                <a:cs typeface="Roboto"/>
                <a:sym typeface="Roboto"/>
              </a:rPr>
              <a:t> them. The output of the testing phase is functional software, ready for deployment to a production environment.</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b="1" sz="1300">
              <a:solidFill>
                <a:srgbClr val="0000FF"/>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sz="1200">
              <a:solidFill>
                <a:srgbClr val="585858"/>
              </a:solidFill>
              <a:highlight>
                <a:srgbClr val="FFFFFF"/>
              </a:highlight>
            </a:endParaRPr>
          </a:p>
          <a:p>
            <a:pPr indent="0" lvl="0" marL="0" rtl="0" algn="l">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c946e8003f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c946e8003f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7975" lvl="0" marL="457200" rtl="0" algn="l">
              <a:lnSpc>
                <a:spcPct val="115000"/>
              </a:lnSpc>
              <a:spcBef>
                <a:spcPts val="0"/>
              </a:spcBef>
              <a:spcAft>
                <a:spcPts val="0"/>
              </a:spcAft>
              <a:buClr>
                <a:srgbClr val="585858"/>
              </a:buClr>
              <a:buSzPts val="1250"/>
              <a:buFont typeface="Roboto"/>
              <a:buChar char="●"/>
            </a:pPr>
            <a:r>
              <a:rPr lang="en-GB" sz="1250">
                <a:solidFill>
                  <a:srgbClr val="585858"/>
                </a:solidFill>
                <a:highlight>
                  <a:schemeClr val="lt1"/>
                </a:highlight>
                <a:latin typeface="Roboto"/>
                <a:ea typeface="Roboto"/>
                <a:cs typeface="Roboto"/>
                <a:sym typeface="Roboto"/>
              </a:rPr>
              <a:t>Code quality</a:t>
            </a:r>
            <a:endParaRPr sz="1250">
              <a:solidFill>
                <a:srgbClr val="585858"/>
              </a:solidFill>
              <a:highlight>
                <a:schemeClr val="lt1"/>
              </a:highlight>
              <a:latin typeface="Roboto"/>
              <a:ea typeface="Roboto"/>
              <a:cs typeface="Roboto"/>
              <a:sym typeface="Roboto"/>
            </a:endParaRPr>
          </a:p>
          <a:p>
            <a:pPr indent="-307975" lvl="0" marL="457200" rtl="0" algn="l">
              <a:lnSpc>
                <a:spcPct val="115000"/>
              </a:lnSpc>
              <a:spcBef>
                <a:spcPts val="0"/>
              </a:spcBef>
              <a:spcAft>
                <a:spcPts val="0"/>
              </a:spcAft>
              <a:buClr>
                <a:srgbClr val="585858"/>
              </a:buClr>
              <a:buSzPts val="1250"/>
              <a:buFont typeface="Roboto"/>
              <a:buChar char="●"/>
            </a:pPr>
            <a:r>
              <a:rPr lang="en-GB" sz="1250">
                <a:solidFill>
                  <a:srgbClr val="585858"/>
                </a:solidFill>
                <a:highlight>
                  <a:schemeClr val="lt1"/>
                </a:highlight>
                <a:latin typeface="Roboto"/>
                <a:ea typeface="Roboto"/>
                <a:cs typeface="Roboto"/>
                <a:sym typeface="Roboto"/>
              </a:rPr>
              <a:t>Unit testing (functional tests)</a:t>
            </a:r>
            <a:endParaRPr sz="1250">
              <a:solidFill>
                <a:srgbClr val="585858"/>
              </a:solidFill>
              <a:highlight>
                <a:schemeClr val="lt1"/>
              </a:highlight>
              <a:latin typeface="Roboto"/>
              <a:ea typeface="Roboto"/>
              <a:cs typeface="Roboto"/>
              <a:sym typeface="Roboto"/>
            </a:endParaRPr>
          </a:p>
          <a:p>
            <a:pPr indent="-307975" lvl="0" marL="457200" rtl="0" algn="l">
              <a:lnSpc>
                <a:spcPct val="115000"/>
              </a:lnSpc>
              <a:spcBef>
                <a:spcPts val="0"/>
              </a:spcBef>
              <a:spcAft>
                <a:spcPts val="0"/>
              </a:spcAft>
              <a:buClr>
                <a:srgbClr val="585858"/>
              </a:buClr>
              <a:buSzPts val="1250"/>
              <a:buFont typeface="Roboto"/>
              <a:buChar char="●"/>
            </a:pPr>
            <a:r>
              <a:rPr lang="en-GB" sz="1250">
                <a:solidFill>
                  <a:srgbClr val="585858"/>
                </a:solidFill>
                <a:highlight>
                  <a:schemeClr val="lt1"/>
                </a:highlight>
                <a:latin typeface="Roboto"/>
                <a:ea typeface="Roboto"/>
                <a:cs typeface="Roboto"/>
                <a:sym typeface="Roboto"/>
              </a:rPr>
              <a:t>Integration testing</a:t>
            </a:r>
            <a:endParaRPr sz="1250">
              <a:solidFill>
                <a:srgbClr val="585858"/>
              </a:solidFill>
              <a:highlight>
                <a:schemeClr val="lt1"/>
              </a:highlight>
              <a:latin typeface="Roboto"/>
              <a:ea typeface="Roboto"/>
              <a:cs typeface="Roboto"/>
              <a:sym typeface="Roboto"/>
            </a:endParaRPr>
          </a:p>
          <a:p>
            <a:pPr indent="-307975" lvl="0" marL="457200" rtl="0" algn="l">
              <a:lnSpc>
                <a:spcPct val="115000"/>
              </a:lnSpc>
              <a:spcBef>
                <a:spcPts val="0"/>
              </a:spcBef>
              <a:spcAft>
                <a:spcPts val="0"/>
              </a:spcAft>
              <a:buClr>
                <a:srgbClr val="585858"/>
              </a:buClr>
              <a:buSzPts val="1250"/>
              <a:buFont typeface="Roboto"/>
              <a:buChar char="●"/>
            </a:pPr>
            <a:r>
              <a:rPr lang="en-GB" sz="1250">
                <a:solidFill>
                  <a:srgbClr val="585858"/>
                </a:solidFill>
                <a:highlight>
                  <a:schemeClr val="lt1"/>
                </a:highlight>
                <a:latin typeface="Roboto"/>
                <a:ea typeface="Roboto"/>
                <a:cs typeface="Roboto"/>
                <a:sym typeface="Roboto"/>
              </a:rPr>
              <a:t>Performance testing</a:t>
            </a:r>
            <a:endParaRPr sz="1250">
              <a:solidFill>
                <a:srgbClr val="585858"/>
              </a:solidFill>
              <a:highlight>
                <a:schemeClr val="lt1"/>
              </a:highlight>
              <a:latin typeface="Roboto"/>
              <a:ea typeface="Roboto"/>
              <a:cs typeface="Roboto"/>
              <a:sym typeface="Roboto"/>
            </a:endParaRPr>
          </a:p>
          <a:p>
            <a:pPr indent="-307975" lvl="0" marL="457200" rtl="0" algn="l">
              <a:lnSpc>
                <a:spcPct val="115000"/>
              </a:lnSpc>
              <a:spcBef>
                <a:spcPts val="0"/>
              </a:spcBef>
              <a:spcAft>
                <a:spcPts val="0"/>
              </a:spcAft>
              <a:buClr>
                <a:srgbClr val="585858"/>
              </a:buClr>
              <a:buSzPts val="1250"/>
              <a:buFont typeface="Roboto"/>
              <a:buChar char="●"/>
            </a:pPr>
            <a:r>
              <a:rPr lang="en-GB" sz="1250">
                <a:solidFill>
                  <a:srgbClr val="585858"/>
                </a:solidFill>
                <a:highlight>
                  <a:schemeClr val="lt1"/>
                </a:highlight>
                <a:latin typeface="Roboto"/>
                <a:ea typeface="Roboto"/>
                <a:cs typeface="Roboto"/>
                <a:sym typeface="Roboto"/>
              </a:rPr>
              <a:t>Security testing</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a921d5786d_2_8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a921d5786d_2_8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585858"/>
                </a:solidFill>
                <a:highlight>
                  <a:srgbClr val="FFFFFF"/>
                </a:highlight>
              </a:rPr>
              <a:t>TALKING POINTS</a:t>
            </a:r>
            <a:endParaRPr b="1" sz="1200">
              <a:solidFill>
                <a:srgbClr val="585858"/>
              </a:solidFill>
              <a:highlight>
                <a:srgbClr val="FFFFFF"/>
              </a:highlight>
            </a:endParaRPr>
          </a:p>
          <a:p>
            <a:pPr indent="0" lvl="0" marL="0" rtl="0" algn="l">
              <a:spcBef>
                <a:spcPts val="0"/>
              </a:spcBef>
              <a:spcAft>
                <a:spcPts val="0"/>
              </a:spcAft>
              <a:buNone/>
            </a:pPr>
            <a:r>
              <a:t/>
            </a:r>
            <a:endParaRPr b="1" sz="1200">
              <a:solidFill>
                <a:srgbClr val="585858"/>
              </a:solidFill>
              <a:highlight>
                <a:srgbClr val="FFFFFF"/>
              </a:highlight>
            </a:endParaRPr>
          </a:p>
          <a:p>
            <a:pPr indent="0" lvl="0" marL="0" rtl="0" algn="l">
              <a:spcBef>
                <a:spcPts val="0"/>
              </a:spcBef>
              <a:spcAft>
                <a:spcPts val="0"/>
              </a:spcAft>
              <a:buNone/>
            </a:pPr>
            <a:r>
              <a:rPr b="1" lang="en-GB" sz="1300">
                <a:solidFill>
                  <a:srgbClr val="0000FF"/>
                </a:solidFill>
                <a:highlight>
                  <a:srgbClr val="FFFFFF"/>
                </a:highlight>
                <a:latin typeface="Roboto"/>
                <a:ea typeface="Roboto"/>
                <a:cs typeface="Roboto"/>
                <a:sym typeface="Roboto"/>
              </a:rPr>
              <a:t>6</a:t>
            </a:r>
            <a:r>
              <a:rPr b="1" lang="en-GB" sz="1300">
                <a:solidFill>
                  <a:srgbClr val="0000FF"/>
                </a:solidFill>
                <a:highlight>
                  <a:srgbClr val="FFFFFF"/>
                </a:highlight>
                <a:latin typeface="Roboto"/>
                <a:ea typeface="Roboto"/>
                <a:cs typeface="Roboto"/>
                <a:sym typeface="Roboto"/>
              </a:rPr>
              <a:t>. Deployment</a:t>
            </a:r>
            <a:endParaRPr b="1" sz="1300">
              <a:solidFill>
                <a:srgbClr val="0000FF"/>
              </a:solidFill>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rPr lang="en-GB" sz="1250">
                <a:solidFill>
                  <a:srgbClr val="585858"/>
                </a:solidFill>
                <a:highlight>
                  <a:srgbClr val="FFFFFF"/>
                </a:highlight>
                <a:latin typeface="Roboto"/>
                <a:ea typeface="Roboto"/>
                <a:cs typeface="Roboto"/>
                <a:sym typeface="Roboto"/>
              </a:rPr>
              <a:t>The deployment phase is, ideally, a highly automated phase. In high-maturity enterprises, this phase is almost invisible; software is deployed the instant it is ready. Enterprises with lower maturity, or in some highly regulated industries, the process involves some manual approvals. However, even in those cases it is best for the deployment itself to be fully automated in a </a:t>
            </a:r>
            <a:r>
              <a:rPr lang="en-GB" sz="1250">
                <a:highlight>
                  <a:srgbClr val="FFFFFF"/>
                </a:highlight>
                <a:uFill>
                  <a:noFill/>
                </a:uFill>
                <a:latin typeface="Roboto"/>
                <a:ea typeface="Roboto"/>
                <a:cs typeface="Roboto"/>
                <a:sym typeface="Roboto"/>
                <a:hlinkClick r:id="rId2"/>
              </a:rPr>
              <a:t>continuous deployment</a:t>
            </a:r>
            <a:r>
              <a:rPr lang="en-GB" sz="1250">
                <a:solidFill>
                  <a:srgbClr val="585858"/>
                </a:solidFill>
                <a:highlight>
                  <a:srgbClr val="FFFFFF"/>
                </a:highlight>
                <a:latin typeface="Roboto"/>
                <a:ea typeface="Roboto"/>
                <a:cs typeface="Roboto"/>
                <a:sym typeface="Roboto"/>
              </a:rPr>
              <a:t> model. </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rPr b="1" lang="en-GB" sz="1250">
                <a:highlight>
                  <a:srgbClr val="FFFFFF"/>
                </a:highlight>
                <a:uFill>
                  <a:noFill/>
                </a:uFill>
                <a:latin typeface="Roboto"/>
                <a:ea typeface="Roboto"/>
                <a:cs typeface="Roboto"/>
                <a:sym typeface="Roboto"/>
                <a:hlinkClick r:id="rId3"/>
              </a:rPr>
              <a:t>Application Release Automation (ARA)</a:t>
            </a:r>
            <a:r>
              <a:rPr b="1" lang="en-GB" sz="1250">
                <a:highlight>
                  <a:srgbClr val="FFFFFF"/>
                </a:highlight>
                <a:latin typeface="Roboto"/>
                <a:ea typeface="Roboto"/>
                <a:cs typeface="Roboto"/>
                <a:sym typeface="Roboto"/>
              </a:rPr>
              <a:t> </a:t>
            </a:r>
            <a:r>
              <a:rPr lang="en-GB" sz="1250">
                <a:solidFill>
                  <a:srgbClr val="585858"/>
                </a:solidFill>
                <a:highlight>
                  <a:srgbClr val="FFFFFF"/>
                </a:highlight>
                <a:latin typeface="Roboto"/>
                <a:ea typeface="Roboto"/>
                <a:cs typeface="Roboto"/>
                <a:sym typeface="Roboto"/>
              </a:rPr>
              <a:t>tools are used in medium and large-size enterprises to automate the deployment of applications to Production environments. ARA systems are usually integrated with Continuous Integration tools. The output of this phase is the release to Production of working software.</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b="1" sz="1300">
              <a:solidFill>
                <a:srgbClr val="0000FF"/>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sz="1200">
              <a:solidFill>
                <a:srgbClr val="585858"/>
              </a:solidFill>
              <a:highlight>
                <a:srgbClr val="FFFFFF"/>
              </a:highlight>
            </a:endParaRPr>
          </a:p>
          <a:p>
            <a:pPr indent="0" lvl="0" marL="0" rtl="0" algn="l">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c946e8003f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c946e8003f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a921d5786d_2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a921d5786d_2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585858"/>
                </a:solidFill>
                <a:highlight>
                  <a:srgbClr val="FFFFFF"/>
                </a:highlight>
              </a:rPr>
              <a:t>TALKING POINTS</a:t>
            </a:r>
            <a:endParaRPr b="1" sz="1200">
              <a:solidFill>
                <a:srgbClr val="585858"/>
              </a:solidFill>
              <a:highlight>
                <a:srgbClr val="FFFFFF"/>
              </a:highlight>
            </a:endParaRPr>
          </a:p>
          <a:p>
            <a:pPr indent="0" lvl="0" marL="0" rtl="0" algn="l">
              <a:spcBef>
                <a:spcPts val="0"/>
              </a:spcBef>
              <a:spcAft>
                <a:spcPts val="0"/>
              </a:spcAft>
              <a:buNone/>
            </a:pPr>
            <a:r>
              <a:t/>
            </a:r>
            <a:endParaRPr b="1" sz="1200">
              <a:solidFill>
                <a:srgbClr val="585858"/>
              </a:solidFill>
              <a:highlight>
                <a:srgbClr val="FFFFFF"/>
              </a:highlight>
            </a:endParaRPr>
          </a:p>
          <a:p>
            <a:pPr indent="0" lvl="0" marL="0" rtl="0" algn="l">
              <a:spcBef>
                <a:spcPts val="0"/>
              </a:spcBef>
              <a:spcAft>
                <a:spcPts val="0"/>
              </a:spcAft>
              <a:buNone/>
            </a:pPr>
            <a:r>
              <a:rPr b="1" lang="en-GB" sz="1300">
                <a:solidFill>
                  <a:srgbClr val="0000FF"/>
                </a:solidFill>
                <a:highlight>
                  <a:srgbClr val="FFFFFF"/>
                </a:highlight>
                <a:latin typeface="Roboto"/>
                <a:ea typeface="Roboto"/>
                <a:cs typeface="Roboto"/>
                <a:sym typeface="Roboto"/>
              </a:rPr>
              <a:t>7</a:t>
            </a:r>
            <a:r>
              <a:rPr b="1" lang="en-GB" sz="1300">
                <a:solidFill>
                  <a:srgbClr val="0000FF"/>
                </a:solidFill>
                <a:highlight>
                  <a:srgbClr val="FFFFFF"/>
                </a:highlight>
                <a:latin typeface="Roboto"/>
                <a:ea typeface="Roboto"/>
                <a:cs typeface="Roboto"/>
                <a:sym typeface="Roboto"/>
              </a:rPr>
              <a:t>. Maintenance</a:t>
            </a:r>
            <a:endParaRPr b="1" sz="1300">
              <a:solidFill>
                <a:srgbClr val="0000FF"/>
              </a:solidFill>
              <a:highlight>
                <a:srgbClr val="FFFFFF"/>
              </a:highlight>
              <a:latin typeface="Roboto"/>
              <a:ea typeface="Roboto"/>
              <a:cs typeface="Roboto"/>
              <a:sym typeface="Roboto"/>
            </a:endParaRPr>
          </a:p>
          <a:p>
            <a:pPr indent="0" lvl="0" marL="0" rtl="0" algn="l">
              <a:spcBef>
                <a:spcPts val="0"/>
              </a:spcBef>
              <a:spcAft>
                <a:spcPts val="0"/>
              </a:spcAft>
              <a:buNone/>
            </a:pPr>
            <a:r>
              <a:t/>
            </a:r>
            <a:endParaRPr b="1" sz="1300">
              <a:solidFill>
                <a:srgbClr val="0000FF"/>
              </a:solidFill>
              <a:highlight>
                <a:srgbClr val="FFFFFF"/>
              </a:highlight>
              <a:latin typeface="Roboto"/>
              <a:ea typeface="Roboto"/>
              <a:cs typeface="Roboto"/>
              <a:sym typeface="Roboto"/>
            </a:endParaRPr>
          </a:p>
          <a:p>
            <a:pPr indent="0" lvl="0" marL="0" rtl="0" algn="l">
              <a:spcBef>
                <a:spcPts val="0"/>
              </a:spcBef>
              <a:spcAft>
                <a:spcPts val="0"/>
              </a:spcAft>
              <a:buNone/>
            </a:pPr>
            <a:r>
              <a:rPr lang="en-GB" sz="1250">
                <a:solidFill>
                  <a:srgbClr val="585858"/>
                </a:solidFill>
                <a:highlight>
                  <a:srgbClr val="FFFFFF"/>
                </a:highlight>
                <a:latin typeface="Roboto"/>
                <a:ea typeface="Roboto"/>
                <a:cs typeface="Roboto"/>
                <a:sym typeface="Roboto"/>
              </a:rPr>
              <a:t>The operations and maintenance phase is the “end of the beginning,” so to speak. </a:t>
            </a:r>
            <a:endParaRPr sz="1250">
              <a:solidFill>
                <a:srgbClr val="585858"/>
              </a:solidFill>
              <a:highlight>
                <a:srgbClr val="FFFFFF"/>
              </a:highlight>
              <a:latin typeface="Roboto"/>
              <a:ea typeface="Roboto"/>
              <a:cs typeface="Roboto"/>
              <a:sym typeface="Roboto"/>
            </a:endParaRPr>
          </a:p>
          <a:p>
            <a:pPr indent="0" lvl="0" marL="0" rtl="0" algn="l">
              <a:spcBef>
                <a:spcPts val="0"/>
              </a:spcBef>
              <a:spcAft>
                <a:spcPts val="0"/>
              </a:spcAft>
              <a:buNone/>
            </a:pPr>
            <a:r>
              <a:rPr lang="en-GB" sz="1250">
                <a:solidFill>
                  <a:srgbClr val="585858"/>
                </a:solidFill>
                <a:highlight>
                  <a:srgbClr val="FFFFFF"/>
                </a:highlight>
                <a:latin typeface="Roboto"/>
                <a:ea typeface="Roboto"/>
                <a:cs typeface="Roboto"/>
                <a:sym typeface="Roboto"/>
              </a:rPr>
              <a:t>The Software Development </a:t>
            </a:r>
            <a:r>
              <a:rPr i="1" lang="en-GB" sz="1250">
                <a:solidFill>
                  <a:srgbClr val="585858"/>
                </a:solidFill>
                <a:highlight>
                  <a:srgbClr val="FFFFFF"/>
                </a:highlight>
                <a:latin typeface="Roboto"/>
                <a:ea typeface="Roboto"/>
                <a:cs typeface="Roboto"/>
                <a:sym typeface="Roboto"/>
              </a:rPr>
              <a:t>Life Cycle</a:t>
            </a:r>
            <a:r>
              <a:rPr lang="en-GB" sz="1250">
                <a:solidFill>
                  <a:srgbClr val="585858"/>
                </a:solidFill>
                <a:highlight>
                  <a:srgbClr val="FFFFFF"/>
                </a:highlight>
                <a:latin typeface="Roboto"/>
                <a:ea typeface="Roboto"/>
                <a:cs typeface="Roboto"/>
                <a:sym typeface="Roboto"/>
              </a:rPr>
              <a:t> doesn’t end here. Software must be monitored constantly to ensure proper operation. </a:t>
            </a:r>
            <a:endParaRPr sz="1250">
              <a:solidFill>
                <a:srgbClr val="585858"/>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250">
              <a:solidFill>
                <a:srgbClr val="585858"/>
              </a:solidFill>
              <a:highlight>
                <a:srgbClr val="FFFFFF"/>
              </a:highlight>
              <a:latin typeface="Roboto"/>
              <a:ea typeface="Roboto"/>
              <a:cs typeface="Roboto"/>
              <a:sym typeface="Roboto"/>
            </a:endParaRPr>
          </a:p>
          <a:p>
            <a:pPr indent="0" lvl="0" marL="0" rtl="0" algn="l">
              <a:spcBef>
                <a:spcPts val="0"/>
              </a:spcBef>
              <a:spcAft>
                <a:spcPts val="0"/>
              </a:spcAft>
              <a:buNone/>
            </a:pPr>
            <a:r>
              <a:rPr lang="en-GB" sz="1250">
                <a:solidFill>
                  <a:srgbClr val="585858"/>
                </a:solidFill>
                <a:highlight>
                  <a:srgbClr val="FFFFFF"/>
                </a:highlight>
                <a:latin typeface="Roboto"/>
                <a:ea typeface="Roboto"/>
                <a:cs typeface="Roboto"/>
                <a:sym typeface="Roboto"/>
              </a:rPr>
              <a:t>Bugs and defects discovered in Production must be reported and responded to, which often feeds work back into the process. Bug fixes may not flow through the entire cycle, however, at least an abbreviated process is necessary to ensure that the fix does not introduce other problems (known as</a:t>
            </a:r>
            <a:r>
              <a:rPr b="1" lang="en-GB" sz="1250">
                <a:highlight>
                  <a:srgbClr val="FFFFFF"/>
                </a:highlight>
                <a:latin typeface="Roboto"/>
                <a:ea typeface="Roboto"/>
                <a:cs typeface="Roboto"/>
                <a:sym typeface="Roboto"/>
              </a:rPr>
              <a:t> a </a:t>
            </a:r>
            <a:r>
              <a:rPr b="1" lang="en-GB" sz="1250">
                <a:highlight>
                  <a:srgbClr val="FFFFFF"/>
                </a:highlight>
                <a:uFill>
                  <a:noFill/>
                </a:uFill>
                <a:latin typeface="Roboto"/>
                <a:ea typeface="Roboto"/>
                <a:cs typeface="Roboto"/>
                <a:sym typeface="Roboto"/>
                <a:hlinkClick r:id="rId2"/>
              </a:rPr>
              <a:t>regression</a:t>
            </a:r>
            <a:r>
              <a:rPr b="1" lang="en-GB" sz="1250">
                <a:highlight>
                  <a:srgbClr val="FFFFFF"/>
                </a:highlight>
                <a:latin typeface="Roboto"/>
                <a:ea typeface="Roboto"/>
                <a:cs typeface="Roboto"/>
                <a:sym typeface="Roboto"/>
              </a:rPr>
              <a:t>.)</a:t>
            </a:r>
            <a:endParaRPr b="1" sz="1300">
              <a:highlight>
                <a:srgbClr val="FFFFFF"/>
              </a:highlight>
              <a:latin typeface="Roboto"/>
              <a:ea typeface="Roboto"/>
              <a:cs typeface="Roboto"/>
              <a:sym typeface="Roboto"/>
            </a:endParaRPr>
          </a:p>
          <a:p>
            <a:pPr indent="0" lvl="0" marL="0" rtl="0" algn="l">
              <a:spcBef>
                <a:spcPts val="0"/>
              </a:spcBef>
              <a:spcAft>
                <a:spcPts val="0"/>
              </a:spcAft>
              <a:buNone/>
            </a:pPr>
            <a:r>
              <a:t/>
            </a:r>
            <a:endParaRPr b="1" sz="1300">
              <a:solidFill>
                <a:srgbClr val="0000FF"/>
              </a:solidFill>
              <a:highlight>
                <a:srgbClr val="FFFFFF"/>
              </a:highlight>
              <a:latin typeface="Roboto"/>
              <a:ea typeface="Roboto"/>
              <a:cs typeface="Roboto"/>
              <a:sym typeface="Roboto"/>
            </a:endParaRPr>
          </a:p>
          <a:p>
            <a:pPr indent="0" lvl="0" marL="0" rtl="0" algn="l">
              <a:spcBef>
                <a:spcPts val="0"/>
              </a:spcBef>
              <a:spcAft>
                <a:spcPts val="0"/>
              </a:spcAft>
              <a:buNone/>
            </a:pPr>
            <a:r>
              <a:t/>
            </a:r>
            <a:endParaRPr b="1" sz="1300">
              <a:solidFill>
                <a:srgbClr val="0000FF"/>
              </a:solidFill>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b="1" sz="1300">
              <a:solidFill>
                <a:srgbClr val="0000FF"/>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sz="1200">
              <a:solidFill>
                <a:srgbClr val="585858"/>
              </a:solidFill>
              <a:highlight>
                <a:srgbClr val="FFFFFF"/>
              </a:highlight>
            </a:endParaRPr>
          </a:p>
          <a:p>
            <a:pPr indent="0" lvl="0" marL="0" rtl="0" algn="l">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a921d5786d_2_8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a921d5786d_2_8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585858"/>
                </a:solidFill>
                <a:highlight>
                  <a:srgbClr val="FFFFFF"/>
                </a:highlight>
              </a:rPr>
              <a:t>TALKING POINTS</a:t>
            </a:r>
            <a:endParaRPr b="1" sz="1200">
              <a:solidFill>
                <a:srgbClr val="585858"/>
              </a:solidFill>
              <a:highlight>
                <a:srgbClr val="FFFFFF"/>
              </a:highlight>
            </a:endParaRPr>
          </a:p>
          <a:p>
            <a:pPr indent="0" lvl="0" marL="0" rtl="0" algn="l">
              <a:spcBef>
                <a:spcPts val="0"/>
              </a:spcBef>
              <a:spcAft>
                <a:spcPts val="0"/>
              </a:spcAft>
              <a:buNone/>
            </a:pPr>
            <a:r>
              <a:t/>
            </a:r>
            <a:endParaRPr b="1" sz="1200">
              <a:solidFill>
                <a:srgbClr val="585858"/>
              </a:solidFill>
              <a:highlight>
                <a:srgbClr val="FFFFFF"/>
              </a:highlight>
            </a:endParaRPr>
          </a:p>
          <a:p>
            <a:pPr indent="0" lvl="0" marL="0" rtl="0" algn="l">
              <a:spcBef>
                <a:spcPts val="0"/>
              </a:spcBef>
              <a:spcAft>
                <a:spcPts val="0"/>
              </a:spcAft>
              <a:buNone/>
            </a:pPr>
            <a:r>
              <a:t/>
            </a:r>
            <a:endParaRPr b="1" sz="1300">
              <a:highlight>
                <a:srgbClr val="FFFFFF"/>
              </a:highlight>
              <a:latin typeface="Roboto"/>
              <a:ea typeface="Roboto"/>
              <a:cs typeface="Roboto"/>
              <a:sym typeface="Roboto"/>
            </a:endParaRPr>
          </a:p>
          <a:p>
            <a:pPr indent="0" lvl="0" marL="0" rtl="0" algn="l">
              <a:spcBef>
                <a:spcPts val="0"/>
              </a:spcBef>
              <a:spcAft>
                <a:spcPts val="0"/>
              </a:spcAft>
              <a:buNone/>
            </a:pPr>
            <a:r>
              <a:rPr b="1" lang="en-GB" sz="1300">
                <a:highlight>
                  <a:srgbClr val="FFFFFF"/>
                </a:highlight>
                <a:latin typeface="Roboto"/>
                <a:ea typeface="Roboto"/>
                <a:cs typeface="Roboto"/>
                <a:sym typeface="Roboto"/>
              </a:rPr>
              <a:t>We </a:t>
            </a:r>
            <a:r>
              <a:rPr b="1" lang="en-GB" sz="1300">
                <a:highlight>
                  <a:srgbClr val="FFFFFF"/>
                </a:highlight>
                <a:latin typeface="Roboto"/>
                <a:ea typeface="Roboto"/>
                <a:cs typeface="Roboto"/>
                <a:sym typeface="Roboto"/>
              </a:rPr>
              <a:t>focus</a:t>
            </a:r>
            <a:r>
              <a:rPr b="1" lang="en-GB" sz="1300">
                <a:highlight>
                  <a:srgbClr val="FFFFFF"/>
                </a:highlight>
                <a:latin typeface="Roboto"/>
                <a:ea typeface="Roboto"/>
                <a:cs typeface="Roboto"/>
                <a:sym typeface="Roboto"/>
              </a:rPr>
              <a:t> on 2 commonly used. </a:t>
            </a:r>
            <a:endParaRPr b="1" sz="1300">
              <a:highlight>
                <a:srgbClr val="FFFFFF"/>
              </a:highlight>
              <a:latin typeface="Roboto"/>
              <a:ea typeface="Roboto"/>
              <a:cs typeface="Roboto"/>
              <a:sym typeface="Roboto"/>
            </a:endParaRPr>
          </a:p>
          <a:p>
            <a:pPr indent="0" lvl="0" marL="0" rtl="0" algn="l">
              <a:spcBef>
                <a:spcPts val="0"/>
              </a:spcBef>
              <a:spcAft>
                <a:spcPts val="0"/>
              </a:spcAft>
              <a:buNone/>
            </a:pPr>
            <a:r>
              <a:t/>
            </a:r>
            <a:endParaRPr b="1" sz="1300">
              <a:highlight>
                <a:srgbClr val="FFFFFF"/>
              </a:highlight>
              <a:latin typeface="Roboto"/>
              <a:ea typeface="Roboto"/>
              <a:cs typeface="Roboto"/>
              <a:sym typeface="Roboto"/>
            </a:endParaRPr>
          </a:p>
          <a:p>
            <a:pPr indent="0" lvl="0" marL="0" rtl="0" algn="l">
              <a:spcBef>
                <a:spcPts val="0"/>
              </a:spcBef>
              <a:spcAft>
                <a:spcPts val="0"/>
              </a:spcAft>
              <a:buNone/>
            </a:pPr>
            <a:r>
              <a:rPr b="1" lang="en-GB" sz="1300">
                <a:highlight>
                  <a:srgbClr val="FFFFFF"/>
                </a:highlight>
                <a:latin typeface="Roboto"/>
                <a:ea typeface="Roboto"/>
                <a:cs typeface="Roboto"/>
                <a:sym typeface="Roboto"/>
              </a:rPr>
              <a:t>Encourage students to research the other </a:t>
            </a:r>
            <a:r>
              <a:rPr b="1" lang="en-GB" sz="1300">
                <a:highlight>
                  <a:srgbClr val="FFFFFF"/>
                </a:highlight>
                <a:latin typeface="Roboto"/>
                <a:ea typeface="Roboto"/>
                <a:cs typeface="Roboto"/>
                <a:sym typeface="Roboto"/>
              </a:rPr>
              <a:t>methodologies</a:t>
            </a:r>
            <a:r>
              <a:rPr b="1" lang="en-GB" sz="1300">
                <a:highlight>
                  <a:srgbClr val="FFFFFF"/>
                </a:highlight>
                <a:latin typeface="Roboto"/>
                <a:ea typeface="Roboto"/>
                <a:cs typeface="Roboto"/>
                <a:sym typeface="Roboto"/>
              </a:rPr>
              <a:t> in their own time. </a:t>
            </a:r>
            <a:endParaRPr b="1" sz="1300">
              <a:highlight>
                <a:srgbClr val="FFFFFF"/>
              </a:highlight>
              <a:latin typeface="Roboto"/>
              <a:ea typeface="Roboto"/>
              <a:cs typeface="Roboto"/>
              <a:sym typeface="Roboto"/>
            </a:endParaRPr>
          </a:p>
          <a:p>
            <a:pPr indent="0" lvl="0" marL="0" rtl="0" algn="l">
              <a:spcBef>
                <a:spcPts val="0"/>
              </a:spcBef>
              <a:spcAft>
                <a:spcPts val="0"/>
              </a:spcAft>
              <a:buNone/>
            </a:pPr>
            <a:r>
              <a:t/>
            </a:r>
            <a:endParaRPr b="1" sz="1300">
              <a:solidFill>
                <a:srgbClr val="0000FF"/>
              </a:solidFill>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b="1" sz="1300">
              <a:solidFill>
                <a:srgbClr val="0000FF"/>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sz="1200">
              <a:solidFill>
                <a:srgbClr val="585858"/>
              </a:solidFill>
              <a:highlight>
                <a:srgbClr val="FFFFFF"/>
              </a:highlight>
            </a:endParaRPr>
          </a:p>
          <a:p>
            <a:pPr indent="0" lvl="0" marL="0" rtl="0" algn="l">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a921d5786d_2_8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a921d5786d_2_8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585858"/>
                </a:solidFill>
                <a:highlight>
                  <a:srgbClr val="FFFFFF"/>
                </a:highlight>
              </a:rPr>
              <a:t>TALKING POINTS</a:t>
            </a:r>
            <a:endParaRPr b="1" sz="1200">
              <a:solidFill>
                <a:srgbClr val="585858"/>
              </a:solidFill>
              <a:highlight>
                <a:srgbClr val="FFFFFF"/>
              </a:highlight>
            </a:endParaRPr>
          </a:p>
          <a:p>
            <a:pPr indent="0" lvl="0" marL="0" rtl="0" algn="l">
              <a:spcBef>
                <a:spcPts val="0"/>
              </a:spcBef>
              <a:spcAft>
                <a:spcPts val="0"/>
              </a:spcAft>
              <a:buNone/>
            </a:pPr>
            <a:r>
              <a:t/>
            </a:r>
            <a:endParaRPr b="1" sz="1200">
              <a:solidFill>
                <a:srgbClr val="585858"/>
              </a:solidFill>
              <a:highlight>
                <a:srgbClr val="FFFFFF"/>
              </a:highlight>
            </a:endParaRPr>
          </a:p>
          <a:p>
            <a:pPr indent="0" lvl="0" marL="0" rtl="0" algn="l">
              <a:spcBef>
                <a:spcPts val="0"/>
              </a:spcBef>
              <a:spcAft>
                <a:spcPts val="0"/>
              </a:spcAft>
              <a:buNone/>
            </a:pPr>
            <a:r>
              <a:rPr lang="en-GB" sz="1350">
                <a:solidFill>
                  <a:srgbClr val="333333"/>
                </a:solidFill>
                <a:highlight>
                  <a:srgbClr val="FFFFFF"/>
                </a:highlight>
              </a:rPr>
              <a:t>Waterfall – is a cascade SDLC model, in which development process looks like the flow, moving step by step through the phases of analysis, projecting, realization, testing, implementation, and support. </a:t>
            </a:r>
            <a:endParaRPr sz="1350">
              <a:solidFill>
                <a:srgbClr val="333333"/>
              </a:solidFill>
              <a:highlight>
                <a:srgbClr val="FFFFFF"/>
              </a:highlight>
            </a:endParaRPr>
          </a:p>
          <a:p>
            <a:pPr indent="0" lvl="0" marL="0" rtl="0" algn="l">
              <a:spcBef>
                <a:spcPts val="0"/>
              </a:spcBef>
              <a:spcAft>
                <a:spcPts val="0"/>
              </a:spcAft>
              <a:buNone/>
            </a:pPr>
            <a:r>
              <a:t/>
            </a:r>
            <a:endParaRPr sz="1350">
              <a:solidFill>
                <a:srgbClr val="333333"/>
              </a:solidFill>
              <a:highlight>
                <a:srgbClr val="FFFFFF"/>
              </a:highlight>
            </a:endParaRPr>
          </a:p>
          <a:p>
            <a:pPr indent="0" lvl="0" marL="0" rtl="0" algn="l">
              <a:spcBef>
                <a:spcPts val="0"/>
              </a:spcBef>
              <a:spcAft>
                <a:spcPts val="0"/>
              </a:spcAft>
              <a:buNone/>
            </a:pPr>
            <a:r>
              <a:rPr lang="en-GB" sz="1350">
                <a:solidFill>
                  <a:srgbClr val="333333"/>
                </a:solidFill>
                <a:highlight>
                  <a:srgbClr val="FFFFFF"/>
                </a:highlight>
              </a:rPr>
              <a:t>This SDLC model includes gradual execution of every stage completely. This process is strictly documented and predefined with features expected to every phase of this software development life cycle model.</a:t>
            </a:r>
            <a:endParaRPr sz="1350">
              <a:solidFill>
                <a:srgbClr val="333333"/>
              </a:solidFill>
              <a:highlight>
                <a:srgbClr val="FFFFFF"/>
              </a:highlight>
            </a:endParaRPr>
          </a:p>
          <a:p>
            <a:pPr indent="0" lvl="0" marL="0" rtl="0" algn="l">
              <a:spcBef>
                <a:spcPts val="0"/>
              </a:spcBef>
              <a:spcAft>
                <a:spcPts val="0"/>
              </a:spcAft>
              <a:buNone/>
            </a:pPr>
            <a:r>
              <a:t/>
            </a:r>
            <a:endParaRPr sz="1350">
              <a:solidFill>
                <a:srgbClr val="333333"/>
              </a:solidFill>
              <a:highlight>
                <a:srgbClr val="FFFFFF"/>
              </a:highlight>
            </a:endParaRPr>
          </a:p>
          <a:p>
            <a:pPr indent="0" lvl="0" marL="0" rtl="0" algn="l">
              <a:spcBef>
                <a:spcPts val="0"/>
              </a:spcBef>
              <a:spcAft>
                <a:spcPts val="0"/>
              </a:spcAft>
              <a:buNone/>
            </a:pPr>
            <a:r>
              <a:t/>
            </a:r>
            <a:endParaRPr sz="1350">
              <a:solidFill>
                <a:srgbClr val="333333"/>
              </a:solidFill>
              <a:highlight>
                <a:srgbClr val="FFFFFF"/>
              </a:highlight>
            </a:endParaRPr>
          </a:p>
          <a:p>
            <a:pPr indent="0" lvl="0" marL="0" rtl="0" algn="l">
              <a:spcBef>
                <a:spcPts val="0"/>
              </a:spcBef>
              <a:spcAft>
                <a:spcPts val="0"/>
              </a:spcAft>
              <a:buNone/>
            </a:pPr>
            <a:r>
              <a:t/>
            </a:r>
            <a:endParaRPr b="1" sz="1300">
              <a:solidFill>
                <a:srgbClr val="0000FF"/>
              </a:solidFill>
              <a:highlight>
                <a:srgbClr val="FFFFFF"/>
              </a:highlight>
              <a:latin typeface="Roboto"/>
              <a:ea typeface="Roboto"/>
              <a:cs typeface="Roboto"/>
              <a:sym typeface="Roboto"/>
            </a:endParaRPr>
          </a:p>
          <a:p>
            <a:pPr indent="0" lvl="0" marL="0" rtl="0" algn="l">
              <a:lnSpc>
                <a:spcPct val="166666"/>
              </a:lnSpc>
              <a:spcBef>
                <a:spcPts val="0"/>
              </a:spcBef>
              <a:spcAft>
                <a:spcPts val="0"/>
              </a:spcAft>
              <a:buNone/>
            </a:pPr>
            <a:r>
              <a:rPr b="1" lang="en-GB" sz="1500">
                <a:solidFill>
                  <a:srgbClr val="343434"/>
                </a:solidFill>
                <a:highlight>
                  <a:srgbClr val="FFFFFF"/>
                </a:highlight>
              </a:rPr>
              <a:t>Use cases for the Waterfall SDLC model:</a:t>
            </a:r>
            <a:endParaRPr b="1" sz="1500">
              <a:solidFill>
                <a:srgbClr val="343434"/>
              </a:solidFill>
              <a:highlight>
                <a:srgbClr val="FFFFFF"/>
              </a:highlight>
            </a:endParaRPr>
          </a:p>
          <a:p>
            <a:pPr indent="-314325" lvl="0" marL="457200" rtl="0" algn="l">
              <a:lnSpc>
                <a:spcPct val="115000"/>
              </a:lnSpc>
              <a:spcBef>
                <a:spcPts val="1600"/>
              </a:spcBef>
              <a:spcAft>
                <a:spcPts val="0"/>
              </a:spcAft>
              <a:buClr>
                <a:srgbClr val="333333"/>
              </a:buClr>
              <a:buSzPts val="1350"/>
              <a:buChar char="●"/>
            </a:pPr>
            <a:r>
              <a:rPr lang="en-GB" sz="1350">
                <a:solidFill>
                  <a:srgbClr val="333333"/>
                </a:solidFill>
                <a:highlight>
                  <a:srgbClr val="FFFFFF"/>
                </a:highlight>
              </a:rPr>
              <a:t>The requirements are precisely documented</a:t>
            </a:r>
            <a:endParaRPr sz="1350">
              <a:solidFill>
                <a:srgbClr val="333333"/>
              </a:solidFill>
              <a:highlight>
                <a:srgbClr val="FFFFFF"/>
              </a:highlight>
            </a:endParaRPr>
          </a:p>
          <a:p>
            <a:pPr indent="-314325" lvl="0" marL="457200" rtl="0" algn="l">
              <a:lnSpc>
                <a:spcPct val="115000"/>
              </a:lnSpc>
              <a:spcBef>
                <a:spcPts val="0"/>
              </a:spcBef>
              <a:spcAft>
                <a:spcPts val="0"/>
              </a:spcAft>
              <a:buClr>
                <a:srgbClr val="333333"/>
              </a:buClr>
              <a:buSzPts val="1350"/>
              <a:buChar char="●"/>
            </a:pPr>
            <a:r>
              <a:rPr lang="en-GB" sz="1350">
                <a:solidFill>
                  <a:srgbClr val="333333"/>
                </a:solidFill>
                <a:highlight>
                  <a:srgbClr val="FFFFFF"/>
                </a:highlight>
              </a:rPr>
              <a:t>Product definition is stable</a:t>
            </a:r>
            <a:endParaRPr sz="1350">
              <a:solidFill>
                <a:srgbClr val="333333"/>
              </a:solidFill>
              <a:highlight>
                <a:srgbClr val="FFFFFF"/>
              </a:highlight>
            </a:endParaRPr>
          </a:p>
          <a:p>
            <a:pPr indent="-314325" lvl="0" marL="457200" rtl="0" algn="l">
              <a:lnSpc>
                <a:spcPct val="115000"/>
              </a:lnSpc>
              <a:spcBef>
                <a:spcPts val="0"/>
              </a:spcBef>
              <a:spcAft>
                <a:spcPts val="0"/>
              </a:spcAft>
              <a:buClr>
                <a:srgbClr val="333333"/>
              </a:buClr>
              <a:buSzPts val="1350"/>
              <a:buChar char="●"/>
            </a:pPr>
            <a:r>
              <a:rPr lang="en-GB" sz="1350">
                <a:solidFill>
                  <a:srgbClr val="333333"/>
                </a:solidFill>
                <a:highlight>
                  <a:srgbClr val="FFFFFF"/>
                </a:highlight>
              </a:rPr>
              <a:t>The technologies stack is predefined which makes it not dynamic</a:t>
            </a:r>
            <a:endParaRPr sz="1350">
              <a:solidFill>
                <a:srgbClr val="333333"/>
              </a:solidFill>
              <a:highlight>
                <a:srgbClr val="FFFFFF"/>
              </a:highlight>
            </a:endParaRPr>
          </a:p>
          <a:p>
            <a:pPr indent="-314325" lvl="0" marL="457200" rtl="0" algn="l">
              <a:lnSpc>
                <a:spcPct val="115000"/>
              </a:lnSpc>
              <a:spcBef>
                <a:spcPts val="0"/>
              </a:spcBef>
              <a:spcAft>
                <a:spcPts val="0"/>
              </a:spcAft>
              <a:buClr>
                <a:srgbClr val="333333"/>
              </a:buClr>
              <a:buSzPts val="1350"/>
              <a:buChar char="●"/>
            </a:pPr>
            <a:r>
              <a:rPr lang="en-GB" sz="1350">
                <a:solidFill>
                  <a:srgbClr val="333333"/>
                </a:solidFill>
                <a:highlight>
                  <a:srgbClr val="FFFFFF"/>
                </a:highlight>
              </a:rPr>
              <a:t>No ambiguous requirements</a:t>
            </a:r>
            <a:endParaRPr sz="1350">
              <a:solidFill>
                <a:srgbClr val="333333"/>
              </a:solidFill>
              <a:highlight>
                <a:srgbClr val="FFFFFF"/>
              </a:highlight>
            </a:endParaRPr>
          </a:p>
          <a:p>
            <a:pPr indent="-314325" lvl="0" marL="457200" rtl="0" algn="l">
              <a:lnSpc>
                <a:spcPct val="115000"/>
              </a:lnSpc>
              <a:spcBef>
                <a:spcPts val="0"/>
              </a:spcBef>
              <a:spcAft>
                <a:spcPts val="0"/>
              </a:spcAft>
              <a:buClr>
                <a:srgbClr val="333333"/>
              </a:buClr>
              <a:buSzPts val="1350"/>
              <a:buChar char="●"/>
            </a:pPr>
            <a:r>
              <a:rPr lang="en-GB" sz="1350">
                <a:solidFill>
                  <a:srgbClr val="333333"/>
                </a:solidFill>
                <a:highlight>
                  <a:srgbClr val="FFFFFF"/>
                </a:highlight>
              </a:rPr>
              <a:t>The project is short</a:t>
            </a:r>
            <a:endParaRPr sz="1350">
              <a:solidFill>
                <a:srgbClr val="333333"/>
              </a:solidFill>
              <a:highlight>
                <a:srgbClr val="FFFFFF"/>
              </a:highlight>
            </a:endParaRPr>
          </a:p>
          <a:p>
            <a:pPr indent="0" lvl="0" marL="0" rtl="0" algn="l">
              <a:lnSpc>
                <a:spcPct val="115000"/>
              </a:lnSpc>
              <a:spcBef>
                <a:spcPts val="2200"/>
              </a:spcBef>
              <a:spcAft>
                <a:spcPts val="0"/>
              </a:spcAft>
              <a:buNone/>
            </a:pPr>
            <a:r>
              <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b="1" sz="1300">
              <a:solidFill>
                <a:srgbClr val="0000FF"/>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sz="1200">
              <a:solidFill>
                <a:srgbClr val="585858"/>
              </a:solidFill>
              <a:highlight>
                <a:srgbClr val="FFFFFF"/>
              </a:highlight>
            </a:endParaRPr>
          </a:p>
          <a:p>
            <a:pPr indent="0" lvl="0" marL="0" rtl="0" algn="l">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a921d5786d_2_9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a921d5786d_2_9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585858"/>
                </a:solidFill>
                <a:highlight>
                  <a:srgbClr val="FFFFFF"/>
                </a:highlight>
              </a:rPr>
              <a:t>TALKING POINTS</a:t>
            </a:r>
            <a:endParaRPr b="1" sz="1200">
              <a:solidFill>
                <a:srgbClr val="585858"/>
              </a:solidFill>
              <a:highlight>
                <a:srgbClr val="FFFFFF"/>
              </a:highlight>
            </a:endParaRPr>
          </a:p>
          <a:p>
            <a:pPr indent="0" lvl="0" marL="0" rtl="0" algn="l">
              <a:spcBef>
                <a:spcPts val="0"/>
              </a:spcBef>
              <a:spcAft>
                <a:spcPts val="0"/>
              </a:spcAft>
              <a:buNone/>
            </a:pPr>
            <a:r>
              <a:t/>
            </a:r>
            <a:endParaRPr b="1" sz="1200">
              <a:solidFill>
                <a:srgbClr val="585858"/>
              </a:solidFill>
              <a:highlight>
                <a:srgbClr val="FFFFFF"/>
              </a:highlight>
            </a:endParaRPr>
          </a:p>
          <a:p>
            <a:pPr indent="0" lvl="0" marL="0" rtl="0" algn="l">
              <a:lnSpc>
                <a:spcPct val="115000"/>
              </a:lnSpc>
              <a:spcBef>
                <a:spcPts val="1600"/>
              </a:spcBef>
              <a:spcAft>
                <a:spcPts val="0"/>
              </a:spcAft>
              <a:buNone/>
            </a:pPr>
            <a:r>
              <a:rPr lang="en-GB" sz="1350">
                <a:solidFill>
                  <a:srgbClr val="333333"/>
                </a:solidFill>
                <a:highlight>
                  <a:srgbClr val="FFFFFF"/>
                </a:highlight>
              </a:rPr>
              <a:t>In the agile methodology after every development iteration, the customer is able to see the result and understand if he is satisfied with it or he is not. This is one of the advantages of the agile software development life cycle model. </a:t>
            </a:r>
            <a:endParaRPr sz="1350">
              <a:solidFill>
                <a:srgbClr val="333333"/>
              </a:solidFill>
              <a:highlight>
                <a:srgbClr val="FFFFFF"/>
              </a:highlight>
            </a:endParaRPr>
          </a:p>
          <a:p>
            <a:pPr indent="0" lvl="0" marL="0" rtl="0" algn="l">
              <a:lnSpc>
                <a:spcPct val="115000"/>
              </a:lnSpc>
              <a:spcBef>
                <a:spcPts val="2200"/>
              </a:spcBef>
              <a:spcAft>
                <a:spcPts val="0"/>
              </a:spcAft>
              <a:buNone/>
            </a:pPr>
            <a:r>
              <a:rPr lang="en-GB" sz="1350">
                <a:solidFill>
                  <a:srgbClr val="333333"/>
                </a:solidFill>
                <a:highlight>
                  <a:srgbClr val="FFFFFF"/>
                </a:highlight>
              </a:rPr>
              <a:t>One of its disadvantages is that with the absence of defined requirements it is difficult to estimate the resources and development cost. Extreme programming is one of the practical use of the agile model. The basis of such model consists of short weekly meetings – Sprints which are the part of the Scrum approach.</a:t>
            </a:r>
            <a:endParaRPr sz="1350">
              <a:solidFill>
                <a:srgbClr val="333333"/>
              </a:solidFill>
              <a:highlight>
                <a:srgbClr val="FFFFFF"/>
              </a:highlight>
            </a:endParaRPr>
          </a:p>
          <a:p>
            <a:pPr indent="0" lvl="0" marL="0" rtl="0" algn="l">
              <a:lnSpc>
                <a:spcPct val="166666"/>
              </a:lnSpc>
              <a:spcBef>
                <a:spcPts val="2200"/>
              </a:spcBef>
              <a:spcAft>
                <a:spcPts val="0"/>
              </a:spcAft>
              <a:buNone/>
            </a:pPr>
            <a:r>
              <a:rPr b="1" lang="en-GB" sz="1500">
                <a:solidFill>
                  <a:srgbClr val="343434"/>
                </a:solidFill>
                <a:highlight>
                  <a:srgbClr val="FFFFFF"/>
                </a:highlight>
              </a:rPr>
              <a:t>Use cases for the Agile model:</a:t>
            </a:r>
            <a:endParaRPr b="1" sz="1500">
              <a:solidFill>
                <a:srgbClr val="343434"/>
              </a:solidFill>
              <a:highlight>
                <a:srgbClr val="FFFFFF"/>
              </a:highlight>
            </a:endParaRPr>
          </a:p>
          <a:p>
            <a:pPr indent="-314325" lvl="0" marL="457200" rtl="0" algn="l">
              <a:lnSpc>
                <a:spcPct val="115000"/>
              </a:lnSpc>
              <a:spcBef>
                <a:spcPts val="1600"/>
              </a:spcBef>
              <a:spcAft>
                <a:spcPts val="0"/>
              </a:spcAft>
              <a:buClr>
                <a:srgbClr val="333333"/>
              </a:buClr>
              <a:buSzPts val="1350"/>
              <a:buChar char="●"/>
            </a:pPr>
            <a:r>
              <a:rPr lang="en-GB" sz="1350">
                <a:solidFill>
                  <a:srgbClr val="333333"/>
                </a:solidFill>
                <a:highlight>
                  <a:srgbClr val="FFFFFF"/>
                </a:highlight>
              </a:rPr>
              <a:t>The users’ needs change dynamically</a:t>
            </a:r>
            <a:endParaRPr sz="1350">
              <a:solidFill>
                <a:srgbClr val="333333"/>
              </a:solidFill>
              <a:highlight>
                <a:srgbClr val="FFFFFF"/>
              </a:highlight>
            </a:endParaRPr>
          </a:p>
          <a:p>
            <a:pPr indent="-314325" lvl="0" marL="457200" rtl="0" algn="l">
              <a:lnSpc>
                <a:spcPct val="115000"/>
              </a:lnSpc>
              <a:spcBef>
                <a:spcPts val="0"/>
              </a:spcBef>
              <a:spcAft>
                <a:spcPts val="0"/>
              </a:spcAft>
              <a:buClr>
                <a:srgbClr val="333333"/>
              </a:buClr>
              <a:buSzPts val="1350"/>
              <a:buChar char="●"/>
            </a:pPr>
            <a:r>
              <a:rPr lang="en-GB" sz="1350">
                <a:solidFill>
                  <a:srgbClr val="333333"/>
                </a:solidFill>
                <a:highlight>
                  <a:srgbClr val="FFFFFF"/>
                </a:highlight>
              </a:rPr>
              <a:t>Less price for the changes implemented because of the many iterations</a:t>
            </a:r>
            <a:endParaRPr sz="1350">
              <a:solidFill>
                <a:srgbClr val="333333"/>
              </a:solidFill>
              <a:highlight>
                <a:srgbClr val="FFFFFF"/>
              </a:highlight>
            </a:endParaRPr>
          </a:p>
          <a:p>
            <a:pPr indent="-314325" lvl="0" marL="457200" rtl="0" algn="l">
              <a:lnSpc>
                <a:spcPct val="115000"/>
              </a:lnSpc>
              <a:spcBef>
                <a:spcPts val="0"/>
              </a:spcBef>
              <a:spcAft>
                <a:spcPts val="0"/>
              </a:spcAft>
              <a:buClr>
                <a:srgbClr val="333333"/>
              </a:buClr>
              <a:buSzPts val="1350"/>
              <a:buChar char="●"/>
            </a:pPr>
            <a:r>
              <a:rPr lang="en-GB" sz="1350">
                <a:solidFill>
                  <a:srgbClr val="333333"/>
                </a:solidFill>
                <a:highlight>
                  <a:srgbClr val="FFFFFF"/>
                </a:highlight>
              </a:rPr>
              <a:t>Unlike the Waterfall model, it requires only initial planning to start the project</a:t>
            </a:r>
            <a:endParaRPr sz="1350">
              <a:solidFill>
                <a:srgbClr val="333333"/>
              </a:solidFill>
              <a:highlight>
                <a:srgbClr val="FFFFFF"/>
              </a:highlight>
            </a:endParaRPr>
          </a:p>
          <a:p>
            <a:pPr indent="0" lvl="0" marL="0" rtl="0" algn="l">
              <a:lnSpc>
                <a:spcPct val="115000"/>
              </a:lnSpc>
              <a:spcBef>
                <a:spcPts val="2200"/>
              </a:spcBef>
              <a:spcAft>
                <a:spcPts val="0"/>
              </a:spcAft>
              <a:buNone/>
            </a:pPr>
            <a:r>
              <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b="1" sz="1300">
              <a:solidFill>
                <a:srgbClr val="0000FF"/>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sz="1200">
              <a:solidFill>
                <a:srgbClr val="585858"/>
              </a:solidFill>
              <a:highlight>
                <a:srgbClr val="FFFFFF"/>
              </a:highlight>
            </a:endParaRPr>
          </a:p>
          <a:p>
            <a:pPr indent="0" lvl="0" marL="0" rtl="0" algn="l">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7ff6198148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7ff6198148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a921d5786d_2_9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a921d5786d_2_9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585858"/>
                </a:solidFill>
                <a:highlight>
                  <a:srgbClr val="FFFFFF"/>
                </a:highlight>
              </a:rPr>
              <a:t>TALKING POINTS</a:t>
            </a:r>
            <a:endParaRPr b="1" sz="1200">
              <a:solidFill>
                <a:srgbClr val="585858"/>
              </a:solidFill>
              <a:highlight>
                <a:srgbClr val="FFFFFF"/>
              </a:highlight>
            </a:endParaRPr>
          </a:p>
          <a:p>
            <a:pPr indent="0" lvl="0" marL="0" rtl="0" algn="l">
              <a:spcBef>
                <a:spcPts val="0"/>
              </a:spcBef>
              <a:spcAft>
                <a:spcPts val="0"/>
              </a:spcAft>
              <a:buNone/>
            </a:pPr>
            <a:r>
              <a:t/>
            </a:r>
            <a:endParaRPr b="1" sz="1200">
              <a:solidFill>
                <a:srgbClr val="585858"/>
              </a:solidFill>
              <a:highlight>
                <a:srgbClr val="FFFFFF"/>
              </a:highlight>
            </a:endParaRPr>
          </a:p>
          <a:p>
            <a:pPr indent="0" lvl="0" marL="0" rtl="0" algn="l">
              <a:lnSpc>
                <a:spcPct val="115000"/>
              </a:lnSpc>
              <a:spcBef>
                <a:spcPts val="1600"/>
              </a:spcBef>
              <a:spcAft>
                <a:spcPts val="0"/>
              </a:spcAft>
              <a:buNone/>
            </a:pPr>
            <a:r>
              <a:rPr lang="en-GB" sz="1200">
                <a:solidFill>
                  <a:srgbClr val="333333"/>
                </a:solidFill>
                <a:highlight>
                  <a:srgbClr val="FFFFFF"/>
                </a:highlight>
              </a:rPr>
              <a:t>This is  3 min video about scrum. </a:t>
            </a:r>
            <a:endParaRPr b="1" sz="1300">
              <a:solidFill>
                <a:srgbClr val="0000FF"/>
              </a:solidFill>
              <a:highlight>
                <a:srgbClr val="FFFFFF"/>
              </a:highlight>
              <a:latin typeface="Roboto"/>
              <a:ea typeface="Roboto"/>
              <a:cs typeface="Roboto"/>
              <a:sym typeface="Roboto"/>
            </a:endParaRPr>
          </a:p>
          <a:p>
            <a:pPr indent="0" lvl="0" marL="0" rtl="0" algn="l">
              <a:lnSpc>
                <a:spcPct val="115000"/>
              </a:lnSpc>
              <a:spcBef>
                <a:spcPts val="2200"/>
              </a:spcBef>
              <a:spcAft>
                <a:spcPts val="0"/>
              </a:spcAft>
              <a:buNone/>
            </a:pPr>
            <a:r>
              <a:t/>
            </a:r>
            <a:endParaRPr sz="1200">
              <a:solidFill>
                <a:srgbClr val="585858"/>
              </a:solidFill>
              <a:highlight>
                <a:srgbClr val="FFFFFF"/>
              </a:highlight>
            </a:endParaRPr>
          </a:p>
          <a:p>
            <a:pPr indent="0" lvl="0" marL="0" rtl="0" algn="l">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a921d5786d_2_9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a921d5786d_2_9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585858"/>
                </a:solidFill>
                <a:highlight>
                  <a:srgbClr val="FFFFFF"/>
                </a:highlight>
              </a:rPr>
              <a:t>TALKING POINTS</a:t>
            </a:r>
            <a:endParaRPr b="1" sz="1200">
              <a:solidFill>
                <a:srgbClr val="585858"/>
              </a:solidFill>
              <a:highlight>
                <a:srgbClr val="FFFFFF"/>
              </a:highlight>
            </a:endParaRPr>
          </a:p>
          <a:p>
            <a:pPr indent="0" lvl="0" marL="0" rtl="0" algn="l">
              <a:spcBef>
                <a:spcPts val="0"/>
              </a:spcBef>
              <a:spcAft>
                <a:spcPts val="0"/>
              </a:spcAft>
              <a:buNone/>
            </a:pPr>
            <a:r>
              <a:t/>
            </a:r>
            <a:endParaRPr b="1" sz="1200">
              <a:solidFill>
                <a:srgbClr val="585858"/>
              </a:solidFill>
              <a:highlight>
                <a:srgbClr val="FFFFFF"/>
              </a:highlight>
            </a:endParaRPr>
          </a:p>
          <a:p>
            <a:pPr indent="0" lvl="0" marL="0" rtl="0" algn="l">
              <a:lnSpc>
                <a:spcPct val="115000"/>
              </a:lnSpc>
              <a:spcBef>
                <a:spcPts val="0"/>
              </a:spcBef>
              <a:spcAft>
                <a:spcPts val="0"/>
              </a:spcAft>
              <a:buNone/>
            </a:pPr>
            <a:r>
              <a:rPr lang="en-GB" sz="1200">
                <a:solidFill>
                  <a:srgbClr val="333333"/>
                </a:solidFill>
                <a:highlight>
                  <a:srgbClr val="FFFFFF"/>
                </a:highlight>
              </a:rPr>
              <a:t>Design your own SCRUM BOARDS (it is up to you which one to use):</a:t>
            </a:r>
            <a:endParaRPr sz="1200">
              <a:solidFill>
                <a:srgbClr val="333333"/>
              </a:solidFill>
              <a:highlight>
                <a:srgbClr val="FFFFFF"/>
              </a:highlight>
            </a:endParaRPr>
          </a:p>
          <a:p>
            <a:pPr indent="-304800" lvl="0" marL="457200" rtl="0" algn="l">
              <a:lnSpc>
                <a:spcPct val="115000"/>
              </a:lnSpc>
              <a:spcBef>
                <a:spcPts val="1800"/>
              </a:spcBef>
              <a:spcAft>
                <a:spcPts val="0"/>
              </a:spcAft>
              <a:buClr>
                <a:srgbClr val="333333"/>
              </a:buClr>
              <a:buSzPts val="1200"/>
              <a:buAutoNum type="arabicPeriod"/>
            </a:pPr>
            <a:r>
              <a:rPr lang="en-GB" sz="1200">
                <a:solidFill>
                  <a:srgbClr val="333333"/>
                </a:solidFill>
                <a:highlight>
                  <a:srgbClr val="FFFFFF"/>
                </a:highlight>
              </a:rPr>
              <a:t>Use </a:t>
            </a:r>
            <a:r>
              <a:rPr lang="en-GB" sz="1200" u="sng">
                <a:solidFill>
                  <a:schemeClr val="hlink"/>
                </a:solidFill>
                <a:highlight>
                  <a:srgbClr val="FFFFFF"/>
                </a:highlight>
                <a:hlinkClick r:id="rId2"/>
              </a:rPr>
              <a:t>http://scrumblr.ca/</a:t>
            </a:r>
            <a:r>
              <a:rPr lang="en-GB" sz="1200">
                <a:solidFill>
                  <a:srgbClr val="333333"/>
                </a:solidFill>
                <a:highlight>
                  <a:srgbClr val="FFFFFF"/>
                </a:highlight>
              </a:rPr>
              <a:t> ---&gt; better suited for a MOOC</a:t>
            </a:r>
            <a:endParaRPr sz="1200">
              <a:solidFill>
                <a:srgbClr val="333333"/>
              </a:solidFill>
              <a:highlight>
                <a:srgbClr val="FFFFFF"/>
              </a:highlight>
            </a:endParaRPr>
          </a:p>
          <a:p>
            <a:pPr indent="0" lvl="0" marL="0" rtl="0" algn="l">
              <a:lnSpc>
                <a:spcPct val="115000"/>
              </a:lnSpc>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b="1" sz="1300">
              <a:solidFill>
                <a:srgbClr val="0000FF"/>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sz="1200">
              <a:solidFill>
                <a:srgbClr val="585858"/>
              </a:solidFill>
              <a:highlight>
                <a:srgbClr val="FFFFFF"/>
              </a:highlight>
            </a:endParaRPr>
          </a:p>
          <a:p>
            <a:pPr indent="0" lvl="0" marL="0" rtl="0" algn="l">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a921d5786d_2_9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a921d5786d_2_9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585858"/>
                </a:solidFill>
                <a:highlight>
                  <a:srgbClr val="FFFFFF"/>
                </a:highlight>
              </a:rPr>
              <a:t>TALKING POINTS</a:t>
            </a:r>
            <a:endParaRPr b="1" sz="1200">
              <a:solidFill>
                <a:srgbClr val="585858"/>
              </a:solidFill>
              <a:highlight>
                <a:srgbClr val="FFFFFF"/>
              </a:highlight>
            </a:endParaRPr>
          </a:p>
          <a:p>
            <a:pPr indent="0" lvl="0" marL="0" rtl="0" algn="l">
              <a:spcBef>
                <a:spcPts val="0"/>
              </a:spcBef>
              <a:spcAft>
                <a:spcPts val="0"/>
              </a:spcAft>
              <a:buNone/>
            </a:pPr>
            <a:r>
              <a:t/>
            </a:r>
            <a:endParaRPr b="1" sz="1200">
              <a:solidFill>
                <a:srgbClr val="585858"/>
              </a:solidFill>
              <a:highlight>
                <a:srgbClr val="FFFFFF"/>
              </a:highlight>
            </a:endParaRPr>
          </a:p>
          <a:p>
            <a:pPr indent="0" lvl="0" marL="0" rtl="0" algn="l">
              <a:lnSpc>
                <a:spcPct val="115000"/>
              </a:lnSpc>
              <a:spcBef>
                <a:spcPts val="0"/>
              </a:spcBef>
              <a:spcAft>
                <a:spcPts val="0"/>
              </a:spcAft>
              <a:buNone/>
            </a:pPr>
            <a:r>
              <a:rPr lang="en-GB" sz="1200">
                <a:solidFill>
                  <a:srgbClr val="333333"/>
                </a:solidFill>
                <a:highlight>
                  <a:srgbClr val="FFFFFF"/>
                </a:highlight>
              </a:rPr>
              <a:t>Design your own Retro board</a:t>
            </a:r>
            <a:endParaRPr sz="1200">
              <a:solidFill>
                <a:srgbClr val="333333"/>
              </a:solidFill>
              <a:highlight>
                <a:srgbClr val="FFFFFF"/>
              </a:highlight>
            </a:endParaRPr>
          </a:p>
          <a:p>
            <a:pPr indent="-304800" lvl="0" marL="457200" rtl="0" algn="l">
              <a:lnSpc>
                <a:spcPct val="115000"/>
              </a:lnSpc>
              <a:spcBef>
                <a:spcPts val="1800"/>
              </a:spcBef>
              <a:spcAft>
                <a:spcPts val="0"/>
              </a:spcAft>
              <a:buClr>
                <a:srgbClr val="333333"/>
              </a:buClr>
              <a:buSzPts val="1200"/>
              <a:buAutoNum type="arabicPeriod"/>
            </a:pPr>
            <a:r>
              <a:rPr lang="en-GB" sz="1200">
                <a:solidFill>
                  <a:srgbClr val="333333"/>
                </a:solidFill>
                <a:highlight>
                  <a:srgbClr val="FFFFFF"/>
                </a:highlight>
              </a:rPr>
              <a:t>Use </a:t>
            </a:r>
            <a:r>
              <a:rPr lang="en-GB" sz="1200" u="sng">
                <a:solidFill>
                  <a:schemeClr val="hlink"/>
                </a:solidFill>
                <a:highlight>
                  <a:srgbClr val="FFFFFF"/>
                </a:highlight>
                <a:hlinkClick r:id="rId2"/>
              </a:rPr>
              <a:t>https://reetro.io/</a:t>
            </a:r>
            <a:r>
              <a:rPr lang="en-GB" sz="1200">
                <a:solidFill>
                  <a:srgbClr val="333333"/>
                </a:solidFill>
                <a:highlight>
                  <a:srgbClr val="FFFFFF"/>
                </a:highlight>
              </a:rPr>
              <a:t>  </a:t>
            </a:r>
            <a:r>
              <a:rPr lang="en-GB" sz="1200">
                <a:solidFill>
                  <a:srgbClr val="333333"/>
                </a:solidFill>
                <a:highlight>
                  <a:srgbClr val="FFFFFF"/>
                </a:highlight>
              </a:rPr>
              <a:t> </a:t>
            </a:r>
            <a:endParaRPr sz="1200">
              <a:solidFill>
                <a:srgbClr val="333333"/>
              </a:solidFill>
              <a:highlight>
                <a:srgbClr val="FFFFFF"/>
              </a:highlight>
            </a:endParaRPr>
          </a:p>
          <a:p>
            <a:pPr indent="-304800" lvl="0" marL="457200" rtl="0" algn="l">
              <a:lnSpc>
                <a:spcPct val="115000"/>
              </a:lnSpc>
              <a:spcBef>
                <a:spcPts val="0"/>
              </a:spcBef>
              <a:spcAft>
                <a:spcPts val="0"/>
              </a:spcAft>
              <a:buClr>
                <a:srgbClr val="333333"/>
              </a:buClr>
              <a:buSzPts val="1200"/>
              <a:buAutoNum type="arabicPeriod"/>
            </a:pPr>
            <a:r>
              <a:rPr lang="en-GB" sz="1200">
                <a:solidFill>
                  <a:srgbClr val="333333"/>
                </a:solidFill>
                <a:highlight>
                  <a:srgbClr val="FFFFFF"/>
                </a:highlight>
              </a:rPr>
              <a:t>Share the link with the group and encourage them to write down their own ideas. </a:t>
            </a:r>
            <a:endParaRPr sz="1200">
              <a:solidFill>
                <a:srgbClr val="333333"/>
              </a:solidFill>
              <a:highlight>
                <a:srgbClr val="FFFFFF"/>
              </a:highlight>
            </a:endParaRPr>
          </a:p>
          <a:p>
            <a:pPr indent="0" lvl="0" marL="0" rtl="0" algn="l">
              <a:lnSpc>
                <a:spcPct val="115000"/>
              </a:lnSpc>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b="1" sz="1300">
              <a:solidFill>
                <a:srgbClr val="0000FF"/>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sz="1200">
              <a:solidFill>
                <a:srgbClr val="585858"/>
              </a:solidFill>
              <a:highlight>
                <a:srgbClr val="FFFFFF"/>
              </a:highlight>
            </a:endParaRPr>
          </a:p>
          <a:p>
            <a:pPr indent="0" lvl="0" marL="0" rtl="0" algn="l">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c946e8003f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c946e8003f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585858"/>
                </a:solidFill>
                <a:highlight>
                  <a:srgbClr val="FFFFFF"/>
                </a:highlight>
              </a:rPr>
              <a:t>TALKING POINTS</a:t>
            </a:r>
            <a:endParaRPr b="1" sz="1200">
              <a:solidFill>
                <a:srgbClr val="585858"/>
              </a:solidFill>
              <a:highlight>
                <a:srgbClr val="FFFFFF"/>
              </a:highlight>
            </a:endParaRPr>
          </a:p>
          <a:p>
            <a:pPr indent="0" lvl="0" marL="0" rtl="0" algn="l">
              <a:spcBef>
                <a:spcPts val="0"/>
              </a:spcBef>
              <a:spcAft>
                <a:spcPts val="0"/>
              </a:spcAft>
              <a:buNone/>
            </a:pPr>
            <a:r>
              <a:t/>
            </a:r>
            <a:endParaRPr b="1" sz="1200">
              <a:solidFill>
                <a:srgbClr val="585858"/>
              </a:solidFill>
              <a:highlight>
                <a:srgbClr val="FFFFFF"/>
              </a:highlight>
            </a:endParaRPr>
          </a:p>
          <a:p>
            <a:pPr indent="-304800" lvl="0" marL="457200" rtl="0" algn="l">
              <a:lnSpc>
                <a:spcPct val="115000"/>
              </a:lnSpc>
              <a:spcBef>
                <a:spcPts val="0"/>
              </a:spcBef>
              <a:spcAft>
                <a:spcPts val="0"/>
              </a:spcAft>
              <a:buClr>
                <a:srgbClr val="333333"/>
              </a:buClr>
              <a:buSzPts val="1200"/>
              <a:buAutoNum type="arabicPeriod"/>
            </a:pPr>
            <a:r>
              <a:rPr lang="en-GB" sz="1200">
                <a:solidFill>
                  <a:srgbClr val="333333"/>
                </a:solidFill>
                <a:highlight>
                  <a:srgbClr val="FFFFFF"/>
                </a:highlight>
              </a:rPr>
              <a:t>Recap on the cycle</a:t>
            </a:r>
            <a:endParaRPr sz="1200">
              <a:solidFill>
                <a:srgbClr val="333333"/>
              </a:solidFill>
              <a:highlight>
                <a:srgbClr val="FFFFFF"/>
              </a:highlight>
            </a:endParaRPr>
          </a:p>
          <a:p>
            <a:pPr indent="-304800" lvl="0" marL="457200" rtl="0" algn="l">
              <a:lnSpc>
                <a:spcPct val="115000"/>
              </a:lnSpc>
              <a:spcBef>
                <a:spcPts val="0"/>
              </a:spcBef>
              <a:spcAft>
                <a:spcPts val="0"/>
              </a:spcAft>
              <a:buClr>
                <a:srgbClr val="333333"/>
              </a:buClr>
              <a:buSzPts val="1200"/>
              <a:buAutoNum type="arabicPeriod"/>
            </a:pPr>
            <a:r>
              <a:rPr lang="en-GB" sz="1200">
                <a:solidFill>
                  <a:srgbClr val="333333"/>
                </a:solidFill>
                <a:highlight>
                  <a:srgbClr val="FFFFFF"/>
                </a:highlight>
              </a:rPr>
              <a:t>Environments</a:t>
            </a:r>
            <a:endParaRPr sz="1200">
              <a:solidFill>
                <a:srgbClr val="333333"/>
              </a:solidFill>
              <a:highlight>
                <a:srgbClr val="FFFFFF"/>
              </a:highlight>
            </a:endParaRPr>
          </a:p>
          <a:p>
            <a:pPr indent="-304800" lvl="0" marL="457200" rtl="0" algn="l">
              <a:lnSpc>
                <a:spcPct val="115000"/>
              </a:lnSpc>
              <a:spcBef>
                <a:spcPts val="0"/>
              </a:spcBef>
              <a:spcAft>
                <a:spcPts val="0"/>
              </a:spcAft>
              <a:buClr>
                <a:srgbClr val="333333"/>
              </a:buClr>
              <a:buSzPts val="1200"/>
              <a:buAutoNum type="arabicPeriod"/>
            </a:pPr>
            <a:r>
              <a:rPr lang="en-GB" sz="1200">
                <a:solidFill>
                  <a:srgbClr val="333333"/>
                </a:solidFill>
                <a:highlight>
                  <a:srgbClr val="FFFFFF"/>
                </a:highlight>
              </a:rPr>
              <a:t>Scrum</a:t>
            </a:r>
            <a:endParaRPr sz="1200">
              <a:solidFill>
                <a:srgbClr val="333333"/>
              </a:solidFill>
              <a:highlight>
                <a:srgbClr val="FFFFFF"/>
              </a:highlight>
            </a:endParaRPr>
          </a:p>
          <a:p>
            <a:pPr indent="0" lvl="0" marL="0" rtl="0" algn="l">
              <a:lnSpc>
                <a:spcPct val="115000"/>
              </a:lnSpc>
              <a:spcBef>
                <a:spcPts val="1800"/>
              </a:spcBef>
              <a:spcAft>
                <a:spcPts val="0"/>
              </a:spcAft>
              <a:buNone/>
            </a:pPr>
            <a:r>
              <a:rPr lang="en-GB" sz="1200">
                <a:solidFill>
                  <a:srgbClr val="333333"/>
                </a:solidFill>
                <a:highlight>
                  <a:srgbClr val="FFFFFF"/>
                </a:highlight>
              </a:rPr>
              <a:t>It would be good to recommend students to explore these 3 areas more to be very comfortable with these definition. </a:t>
            </a:r>
            <a:endParaRPr sz="1200">
              <a:solidFill>
                <a:srgbClr val="333333"/>
              </a:solidFill>
              <a:highlight>
                <a:srgbClr val="FFFFFF"/>
              </a:highlight>
            </a:endParaRPr>
          </a:p>
          <a:p>
            <a:pPr indent="0" lvl="0" marL="0" rtl="0" algn="l">
              <a:lnSpc>
                <a:spcPct val="115000"/>
              </a:lnSpc>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b="1" sz="1300">
              <a:solidFill>
                <a:srgbClr val="0000FF"/>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sz="1200">
              <a:solidFill>
                <a:srgbClr val="585858"/>
              </a:solidFill>
              <a:highlight>
                <a:srgbClr val="FFFFFF"/>
              </a:highlight>
            </a:endParaRPr>
          </a:p>
          <a:p>
            <a:pPr indent="0" lvl="0" marL="0" rtl="0" algn="l">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7ffd106c62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9" name="Google Shape;369;g7ffd106c62_0_2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latin typeface="Barlow"/>
              <a:ea typeface="Barlow"/>
              <a:cs typeface="Barlow"/>
              <a:sym typeface="Barlow"/>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a7e3b39ed9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a7e3b39ed9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585858"/>
                </a:solidFill>
                <a:highlight>
                  <a:srgbClr val="FFFFFF"/>
                </a:highlight>
              </a:rPr>
              <a:t>TALKING POINTS</a:t>
            </a:r>
            <a:endParaRPr b="1" sz="1200">
              <a:solidFill>
                <a:srgbClr val="585858"/>
              </a:solidFill>
              <a:highlight>
                <a:srgbClr val="FFFFFF"/>
              </a:highlight>
            </a:endParaRPr>
          </a:p>
          <a:p>
            <a:pPr indent="0" lvl="0" marL="0" rtl="0" algn="l">
              <a:spcBef>
                <a:spcPts val="0"/>
              </a:spcBef>
              <a:spcAft>
                <a:spcPts val="0"/>
              </a:spcAft>
              <a:buNone/>
            </a:pPr>
            <a:r>
              <a:t/>
            </a:r>
            <a:endParaRPr sz="1200">
              <a:solidFill>
                <a:srgbClr val="585858"/>
              </a:solidFill>
              <a:highlight>
                <a:srgbClr val="FFFFFF"/>
              </a:highlight>
            </a:endParaRPr>
          </a:p>
          <a:p>
            <a:pPr indent="0" lvl="0" marL="0" rtl="0" algn="l">
              <a:spcBef>
                <a:spcPts val="0"/>
              </a:spcBef>
              <a:spcAft>
                <a:spcPts val="0"/>
              </a:spcAft>
              <a:buNone/>
            </a:pPr>
            <a:r>
              <a:rPr lang="en-GB" sz="1200">
                <a:solidFill>
                  <a:srgbClr val="585858"/>
                </a:solidFill>
                <a:highlight>
                  <a:srgbClr val="FFFFFF"/>
                </a:highlight>
              </a:rPr>
              <a:t>Software Development Life Cycle (SDLC) is a terminology used to explain how software is delivered to a customer in a series of steps. </a:t>
            </a:r>
            <a:endParaRPr sz="1200">
              <a:solidFill>
                <a:srgbClr val="585858"/>
              </a:solidFill>
              <a:highlight>
                <a:srgbClr val="FFFFFF"/>
              </a:highlight>
            </a:endParaRPr>
          </a:p>
          <a:p>
            <a:pPr indent="0" lvl="0" marL="0" rtl="0" algn="l">
              <a:spcBef>
                <a:spcPts val="0"/>
              </a:spcBef>
              <a:spcAft>
                <a:spcPts val="0"/>
              </a:spcAft>
              <a:buNone/>
            </a:pPr>
            <a:r>
              <a:rPr lang="en-GB" sz="1200">
                <a:solidFill>
                  <a:srgbClr val="585858"/>
                </a:solidFill>
                <a:highlight>
                  <a:srgbClr val="FFFFFF"/>
                </a:highlight>
              </a:rPr>
              <a:t>These steps take software from the ideation phase to delivery.</a:t>
            </a:r>
            <a:endParaRPr sz="1200">
              <a:solidFill>
                <a:srgbClr val="585858"/>
              </a:solidFill>
              <a:highlight>
                <a:srgbClr val="FFFFFF"/>
              </a:highlight>
            </a:endParaRPr>
          </a:p>
          <a:p>
            <a:pPr indent="0" lvl="0" marL="0" rtl="0" algn="l">
              <a:spcBef>
                <a:spcPts val="0"/>
              </a:spcBef>
              <a:spcAft>
                <a:spcPts val="0"/>
              </a:spcAft>
              <a:buNone/>
            </a:pPr>
            <a:r>
              <a:t/>
            </a:r>
            <a:endParaRPr sz="1200">
              <a:solidFill>
                <a:srgbClr val="585858"/>
              </a:solidFill>
              <a:highlight>
                <a:srgbClr val="FFFFFF"/>
              </a:highlight>
            </a:endParaRPr>
          </a:p>
          <a:p>
            <a:pPr indent="0" lvl="0" marL="0" rtl="0" algn="l">
              <a:spcBef>
                <a:spcPts val="0"/>
              </a:spcBef>
              <a:spcAft>
                <a:spcPts val="0"/>
              </a:spcAft>
              <a:buNone/>
            </a:pPr>
            <a:r>
              <a:rPr lang="en-GB" sz="1200">
                <a:solidFill>
                  <a:srgbClr val="585858"/>
                </a:solidFill>
                <a:highlight>
                  <a:srgbClr val="FFFFFF"/>
                </a:highlight>
              </a:rPr>
              <a:t>The process of software development is a never-ending cycle. The first release of a software application is rarely “finished.” </a:t>
            </a:r>
            <a:endParaRPr sz="1200">
              <a:solidFill>
                <a:srgbClr val="585858"/>
              </a:solidFill>
              <a:highlight>
                <a:srgbClr val="FFFFFF"/>
              </a:highlight>
            </a:endParaRPr>
          </a:p>
          <a:p>
            <a:pPr indent="0" lvl="0" marL="0" rtl="0" algn="l">
              <a:spcBef>
                <a:spcPts val="0"/>
              </a:spcBef>
              <a:spcAft>
                <a:spcPts val="0"/>
              </a:spcAft>
              <a:buNone/>
            </a:pPr>
            <a:r>
              <a:rPr lang="en-GB" sz="1200">
                <a:solidFill>
                  <a:srgbClr val="585858"/>
                </a:solidFill>
                <a:highlight>
                  <a:srgbClr val="FFFFFF"/>
                </a:highlight>
              </a:rPr>
              <a:t>There are almost always additional features and bug fixes waiting to be designed, developed, and deployed.</a:t>
            </a:r>
            <a:endParaRPr sz="1200">
              <a:solidFill>
                <a:srgbClr val="585858"/>
              </a:solidFill>
              <a:highlight>
                <a:srgbClr val="FFFFFF"/>
              </a:highlight>
            </a:endParaRPr>
          </a:p>
          <a:p>
            <a:pPr indent="0" lvl="0" marL="0" rtl="0" algn="l">
              <a:spcBef>
                <a:spcPts val="0"/>
              </a:spcBef>
              <a:spcAft>
                <a:spcPts val="0"/>
              </a:spcAft>
              <a:buNone/>
            </a:pPr>
            <a:r>
              <a:t/>
            </a:r>
            <a:endParaRPr sz="1200">
              <a:solidFill>
                <a:srgbClr val="585858"/>
              </a:solidFill>
              <a:highlight>
                <a:srgbClr val="FFFFFF"/>
              </a:highlight>
            </a:endParaRPr>
          </a:p>
          <a:p>
            <a:pPr indent="0" lvl="0" marL="0" rtl="0" algn="l">
              <a:lnSpc>
                <a:spcPct val="115000"/>
              </a:lnSpc>
              <a:spcBef>
                <a:spcPts val="0"/>
              </a:spcBef>
              <a:spcAft>
                <a:spcPts val="0"/>
              </a:spcAft>
              <a:buNone/>
            </a:pPr>
            <a:r>
              <a:rPr lang="en-GB" sz="1200">
                <a:solidFill>
                  <a:srgbClr val="585858"/>
                </a:solidFill>
                <a:highlight>
                  <a:srgbClr val="FFFFFF"/>
                </a:highlight>
              </a:rPr>
              <a:t>These steps are (very) roughly the same from one methodology to another. </a:t>
            </a:r>
            <a:endParaRPr sz="1200">
              <a:solidFill>
                <a:srgbClr val="585858"/>
              </a:solidFill>
              <a:highlight>
                <a:srgbClr val="FFFFFF"/>
              </a:highlight>
            </a:endParaRPr>
          </a:p>
          <a:p>
            <a:pPr indent="0" lvl="0" marL="0" rtl="0" algn="l">
              <a:lnSpc>
                <a:spcPct val="115000"/>
              </a:lnSpc>
              <a:spcBef>
                <a:spcPts val="1800"/>
              </a:spcBef>
              <a:spcAft>
                <a:spcPts val="0"/>
              </a:spcAft>
              <a:buNone/>
            </a:pPr>
            <a:r>
              <a:rPr lang="en-GB" sz="1200">
                <a:solidFill>
                  <a:srgbClr val="585858"/>
                </a:solidFill>
                <a:highlight>
                  <a:srgbClr val="FFFFFF"/>
                </a:highlight>
              </a:rPr>
              <a:t>They tend to occur in this order, though they can also be mixed together, such that several steps occur in parallel.</a:t>
            </a:r>
            <a:endParaRPr sz="1200">
              <a:solidFill>
                <a:srgbClr val="585858"/>
              </a:solidFill>
              <a:highlight>
                <a:srgbClr val="FFFFFF"/>
              </a:highlight>
            </a:endParaRPr>
          </a:p>
          <a:p>
            <a:pPr indent="0" lvl="0" marL="0" rtl="0" algn="l">
              <a:lnSpc>
                <a:spcPct val="115000"/>
              </a:lnSpc>
              <a:spcBef>
                <a:spcPts val="1800"/>
              </a:spcBef>
              <a:spcAft>
                <a:spcPts val="0"/>
              </a:spcAft>
              <a:buNone/>
            </a:pPr>
            <a:r>
              <a:rPr lang="en-GB" sz="1200">
                <a:solidFill>
                  <a:srgbClr val="585858"/>
                </a:solidFill>
                <a:highlight>
                  <a:srgbClr val="FFFFFF"/>
                </a:highlight>
              </a:rPr>
              <a:t>As we’ll discuss later, Agile methods tend to “wind together” all of these steps into a tight, rapidly-repeating cycle. Outputs from one become inputs to the following step.</a:t>
            </a:r>
            <a:endParaRPr sz="1200">
              <a:solidFill>
                <a:srgbClr val="585858"/>
              </a:solidFill>
              <a:highlight>
                <a:srgbClr val="FFFFFF"/>
              </a:highlight>
            </a:endParaRPr>
          </a:p>
          <a:p>
            <a:pPr indent="0" lvl="0" marL="0" rtl="0" algn="l">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a921d5786d_2_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a921d5786d_2_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585858"/>
                </a:solidFill>
                <a:highlight>
                  <a:srgbClr val="FFFFFF"/>
                </a:highlight>
              </a:rPr>
              <a:t>TALKING POINTS</a:t>
            </a:r>
            <a:endParaRPr b="1" sz="1200">
              <a:solidFill>
                <a:srgbClr val="585858"/>
              </a:solidFill>
              <a:highlight>
                <a:srgbClr val="FFFFFF"/>
              </a:highlight>
            </a:endParaRPr>
          </a:p>
          <a:p>
            <a:pPr indent="0" lvl="0" marL="0" rtl="0" algn="l">
              <a:spcBef>
                <a:spcPts val="0"/>
              </a:spcBef>
              <a:spcAft>
                <a:spcPts val="0"/>
              </a:spcAft>
              <a:buNone/>
            </a:pPr>
            <a:r>
              <a:t/>
            </a:r>
            <a:endParaRPr b="1" sz="1200">
              <a:solidFill>
                <a:srgbClr val="0000FF"/>
              </a:solidFill>
              <a:highlight>
                <a:srgbClr val="FFFFFF"/>
              </a:highlight>
            </a:endParaRPr>
          </a:p>
          <a:p>
            <a:pPr indent="0" lvl="0" marL="0" rtl="0" algn="l">
              <a:spcBef>
                <a:spcPts val="0"/>
              </a:spcBef>
              <a:spcAft>
                <a:spcPts val="0"/>
              </a:spcAft>
              <a:buNone/>
            </a:pPr>
            <a:r>
              <a:rPr b="1" lang="en-GB" sz="1300">
                <a:solidFill>
                  <a:srgbClr val="0000FF"/>
                </a:solidFill>
                <a:highlight>
                  <a:srgbClr val="FFFFFF"/>
                </a:highlight>
                <a:latin typeface="Roboto"/>
                <a:ea typeface="Roboto"/>
                <a:cs typeface="Roboto"/>
                <a:sym typeface="Roboto"/>
              </a:rPr>
              <a:t>1. Planning</a:t>
            </a:r>
            <a:endParaRPr b="1" sz="1300">
              <a:solidFill>
                <a:srgbClr val="0000FF"/>
              </a:solidFill>
              <a:highlight>
                <a:srgbClr val="FFFFFF"/>
              </a:highlight>
              <a:latin typeface="Roboto"/>
              <a:ea typeface="Roboto"/>
              <a:cs typeface="Roboto"/>
              <a:sym typeface="Roboto"/>
            </a:endParaRPr>
          </a:p>
          <a:p>
            <a:pPr indent="0" lvl="0" marL="0" rtl="0" algn="l">
              <a:spcBef>
                <a:spcPts val="0"/>
              </a:spcBef>
              <a:spcAft>
                <a:spcPts val="0"/>
              </a:spcAft>
              <a:buNone/>
            </a:pPr>
            <a:r>
              <a:t/>
            </a:r>
            <a:endParaRPr b="1" sz="1300">
              <a:solidFill>
                <a:srgbClr val="F54996"/>
              </a:solidFill>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rPr lang="en-GB" sz="1250">
                <a:solidFill>
                  <a:srgbClr val="585858"/>
                </a:solidFill>
                <a:highlight>
                  <a:srgbClr val="FFFFFF"/>
                </a:highlight>
                <a:latin typeface="Roboto"/>
                <a:ea typeface="Roboto"/>
                <a:cs typeface="Roboto"/>
                <a:sym typeface="Roboto"/>
              </a:rPr>
              <a:t>The planning phase involves aspects of project and product management. This may include:</a:t>
            </a:r>
            <a:endParaRPr sz="1250">
              <a:solidFill>
                <a:srgbClr val="585858"/>
              </a:solidFill>
              <a:highlight>
                <a:srgbClr val="FFFFFF"/>
              </a:highlight>
              <a:latin typeface="Roboto"/>
              <a:ea typeface="Roboto"/>
              <a:cs typeface="Roboto"/>
              <a:sym typeface="Roboto"/>
            </a:endParaRPr>
          </a:p>
          <a:p>
            <a:pPr indent="-307975" lvl="0" marL="457200" rtl="0" algn="l">
              <a:lnSpc>
                <a:spcPct val="115000"/>
              </a:lnSpc>
              <a:spcBef>
                <a:spcPts val="1800"/>
              </a:spcBef>
              <a:spcAft>
                <a:spcPts val="0"/>
              </a:spcAft>
              <a:buClr>
                <a:srgbClr val="585858"/>
              </a:buClr>
              <a:buSzPts val="1250"/>
              <a:buFont typeface="Roboto"/>
              <a:buChar char="●"/>
            </a:pPr>
            <a:r>
              <a:rPr lang="en-GB" sz="1250">
                <a:solidFill>
                  <a:srgbClr val="585858"/>
                </a:solidFill>
                <a:highlight>
                  <a:srgbClr val="FFFFFF"/>
                </a:highlight>
                <a:latin typeface="Roboto"/>
                <a:ea typeface="Roboto"/>
                <a:cs typeface="Roboto"/>
                <a:sym typeface="Roboto"/>
              </a:rPr>
              <a:t>Resource allocation (both human and materials)</a:t>
            </a:r>
            <a:endParaRPr sz="1250">
              <a:solidFill>
                <a:srgbClr val="585858"/>
              </a:solidFill>
              <a:highlight>
                <a:srgbClr val="FFFFFF"/>
              </a:highlight>
              <a:latin typeface="Roboto"/>
              <a:ea typeface="Roboto"/>
              <a:cs typeface="Roboto"/>
              <a:sym typeface="Roboto"/>
            </a:endParaRPr>
          </a:p>
          <a:p>
            <a:pPr indent="-307975" lvl="0" marL="457200" rtl="0" algn="l">
              <a:lnSpc>
                <a:spcPct val="115000"/>
              </a:lnSpc>
              <a:spcBef>
                <a:spcPts val="0"/>
              </a:spcBef>
              <a:spcAft>
                <a:spcPts val="0"/>
              </a:spcAft>
              <a:buClr>
                <a:srgbClr val="585858"/>
              </a:buClr>
              <a:buSzPts val="1250"/>
              <a:buFont typeface="Roboto"/>
              <a:buChar char="●"/>
            </a:pPr>
            <a:r>
              <a:rPr lang="en-GB" sz="1250">
                <a:solidFill>
                  <a:srgbClr val="585858"/>
                </a:solidFill>
                <a:highlight>
                  <a:srgbClr val="FFFFFF"/>
                </a:highlight>
                <a:latin typeface="Roboto"/>
                <a:ea typeface="Roboto"/>
                <a:cs typeface="Roboto"/>
                <a:sym typeface="Roboto"/>
              </a:rPr>
              <a:t>Capacity planning</a:t>
            </a:r>
            <a:endParaRPr sz="1250">
              <a:solidFill>
                <a:srgbClr val="585858"/>
              </a:solidFill>
              <a:highlight>
                <a:srgbClr val="FFFFFF"/>
              </a:highlight>
              <a:latin typeface="Roboto"/>
              <a:ea typeface="Roboto"/>
              <a:cs typeface="Roboto"/>
              <a:sym typeface="Roboto"/>
            </a:endParaRPr>
          </a:p>
          <a:p>
            <a:pPr indent="-307975" lvl="0" marL="457200" rtl="0" algn="l">
              <a:lnSpc>
                <a:spcPct val="115000"/>
              </a:lnSpc>
              <a:spcBef>
                <a:spcPts val="0"/>
              </a:spcBef>
              <a:spcAft>
                <a:spcPts val="0"/>
              </a:spcAft>
              <a:buClr>
                <a:srgbClr val="585858"/>
              </a:buClr>
              <a:buSzPts val="1250"/>
              <a:buFont typeface="Roboto"/>
              <a:buChar char="●"/>
            </a:pPr>
            <a:r>
              <a:rPr lang="en-GB" sz="1250">
                <a:solidFill>
                  <a:srgbClr val="585858"/>
                </a:solidFill>
                <a:highlight>
                  <a:srgbClr val="FFFFFF"/>
                </a:highlight>
                <a:latin typeface="Roboto"/>
                <a:ea typeface="Roboto"/>
                <a:cs typeface="Roboto"/>
                <a:sym typeface="Roboto"/>
              </a:rPr>
              <a:t>Project scheduling</a:t>
            </a:r>
            <a:endParaRPr sz="1250">
              <a:solidFill>
                <a:srgbClr val="585858"/>
              </a:solidFill>
              <a:highlight>
                <a:srgbClr val="FFFFFF"/>
              </a:highlight>
              <a:latin typeface="Roboto"/>
              <a:ea typeface="Roboto"/>
              <a:cs typeface="Roboto"/>
              <a:sym typeface="Roboto"/>
            </a:endParaRPr>
          </a:p>
          <a:p>
            <a:pPr indent="-307975" lvl="0" marL="457200" rtl="0" algn="l">
              <a:lnSpc>
                <a:spcPct val="115000"/>
              </a:lnSpc>
              <a:spcBef>
                <a:spcPts val="0"/>
              </a:spcBef>
              <a:spcAft>
                <a:spcPts val="0"/>
              </a:spcAft>
              <a:buClr>
                <a:srgbClr val="585858"/>
              </a:buClr>
              <a:buSzPts val="1250"/>
              <a:buFont typeface="Roboto"/>
              <a:buChar char="●"/>
            </a:pPr>
            <a:r>
              <a:rPr lang="en-GB" sz="1250">
                <a:solidFill>
                  <a:srgbClr val="585858"/>
                </a:solidFill>
                <a:highlight>
                  <a:srgbClr val="FFFFFF"/>
                </a:highlight>
                <a:latin typeface="Roboto"/>
                <a:ea typeface="Roboto"/>
                <a:cs typeface="Roboto"/>
                <a:sym typeface="Roboto"/>
              </a:rPr>
              <a:t>Cost estimation</a:t>
            </a:r>
            <a:endParaRPr sz="1250">
              <a:solidFill>
                <a:srgbClr val="585858"/>
              </a:solidFill>
              <a:highlight>
                <a:srgbClr val="FFFFFF"/>
              </a:highlight>
              <a:latin typeface="Roboto"/>
              <a:ea typeface="Roboto"/>
              <a:cs typeface="Roboto"/>
              <a:sym typeface="Roboto"/>
            </a:endParaRPr>
          </a:p>
          <a:p>
            <a:pPr indent="-307975" lvl="0" marL="457200" rtl="0" algn="l">
              <a:lnSpc>
                <a:spcPct val="115000"/>
              </a:lnSpc>
              <a:spcBef>
                <a:spcPts val="0"/>
              </a:spcBef>
              <a:spcAft>
                <a:spcPts val="0"/>
              </a:spcAft>
              <a:buClr>
                <a:srgbClr val="585858"/>
              </a:buClr>
              <a:buSzPts val="1250"/>
              <a:buFont typeface="Roboto"/>
              <a:buChar char="●"/>
            </a:pPr>
            <a:r>
              <a:rPr lang="en-GB" sz="1250">
                <a:solidFill>
                  <a:srgbClr val="585858"/>
                </a:solidFill>
                <a:highlight>
                  <a:srgbClr val="FFFFFF"/>
                </a:highlight>
                <a:latin typeface="Roboto"/>
                <a:ea typeface="Roboto"/>
                <a:cs typeface="Roboto"/>
                <a:sym typeface="Roboto"/>
              </a:rPr>
              <a:t>Provisioning</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rPr lang="en-GB" sz="1250">
                <a:solidFill>
                  <a:srgbClr val="585858"/>
                </a:solidFill>
                <a:highlight>
                  <a:srgbClr val="FFFFFF"/>
                </a:highlight>
                <a:latin typeface="Roboto"/>
                <a:ea typeface="Roboto"/>
                <a:cs typeface="Roboto"/>
                <a:sym typeface="Roboto"/>
              </a:rPr>
              <a:t>The outputs of the planning phase include: project plans, schedules, cost estimations, and procurement requirements. Ideally, Project Managers and Development staff collaborate with Operations and Security teams to ensure all perspectives are represented.</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sz="1200">
              <a:solidFill>
                <a:srgbClr val="585858"/>
              </a:solidFill>
              <a:highlight>
                <a:srgbClr val="FFFFFF"/>
              </a:highlight>
            </a:endParaRPr>
          </a:p>
          <a:p>
            <a:pPr indent="0" lvl="0" marL="0" rtl="0" algn="l">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a921d5786d_2_8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a921d5786d_2_8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585858"/>
                </a:solidFill>
                <a:highlight>
                  <a:srgbClr val="FFFFFF"/>
                </a:highlight>
              </a:rPr>
              <a:t>TALKING POINTS</a:t>
            </a:r>
            <a:endParaRPr b="1" sz="1200">
              <a:solidFill>
                <a:srgbClr val="585858"/>
              </a:solidFill>
              <a:highlight>
                <a:srgbClr val="FFFFFF"/>
              </a:highlight>
            </a:endParaRPr>
          </a:p>
          <a:p>
            <a:pPr indent="0" lvl="0" marL="0" rtl="0" algn="l">
              <a:spcBef>
                <a:spcPts val="0"/>
              </a:spcBef>
              <a:spcAft>
                <a:spcPts val="0"/>
              </a:spcAft>
              <a:buNone/>
            </a:pPr>
            <a:r>
              <a:t/>
            </a:r>
            <a:endParaRPr b="1" sz="1200">
              <a:solidFill>
                <a:srgbClr val="0000FF"/>
              </a:solidFill>
              <a:highlight>
                <a:srgbClr val="FFFFFF"/>
              </a:highlight>
            </a:endParaRPr>
          </a:p>
          <a:p>
            <a:pPr indent="0" lvl="0" marL="0" rtl="0" algn="l">
              <a:spcBef>
                <a:spcPts val="0"/>
              </a:spcBef>
              <a:spcAft>
                <a:spcPts val="0"/>
              </a:spcAft>
              <a:buNone/>
            </a:pPr>
            <a:r>
              <a:rPr b="1" lang="en-GB" sz="1300">
                <a:solidFill>
                  <a:srgbClr val="0000FF"/>
                </a:solidFill>
                <a:highlight>
                  <a:srgbClr val="FFFFFF"/>
                </a:highlight>
                <a:latin typeface="Roboto"/>
                <a:ea typeface="Roboto"/>
                <a:cs typeface="Roboto"/>
                <a:sym typeface="Roboto"/>
              </a:rPr>
              <a:t>1. Requirements</a:t>
            </a:r>
            <a:endParaRPr b="1" sz="1300">
              <a:solidFill>
                <a:srgbClr val="0000FF"/>
              </a:solidFill>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t/>
            </a:r>
            <a:endParaRPr b="1" sz="1300">
              <a:solidFill>
                <a:srgbClr val="F54996"/>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rPr lang="en-GB" sz="1250">
                <a:solidFill>
                  <a:srgbClr val="585858"/>
                </a:solidFill>
                <a:highlight>
                  <a:srgbClr val="FFFFFF"/>
                </a:highlight>
                <a:latin typeface="Roboto"/>
                <a:ea typeface="Roboto"/>
                <a:cs typeface="Roboto"/>
                <a:sym typeface="Roboto"/>
              </a:rPr>
              <a:t>The business must communicate with IT teams to convey their requirements for new development and enhancement. The requirements phase gathers these requirements from business stakeholders and Subject Matter Experts (SMEs.)</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rPr lang="en-GB" sz="1250">
                <a:solidFill>
                  <a:srgbClr val="585858"/>
                </a:solidFill>
                <a:highlight>
                  <a:srgbClr val="FFFFFF"/>
                </a:highlight>
                <a:latin typeface="Roboto"/>
                <a:ea typeface="Roboto"/>
                <a:cs typeface="Roboto"/>
                <a:sym typeface="Roboto"/>
              </a:rPr>
              <a:t>Architects, Development teams, and Product Managers work with the SMEs to document the business processes that need to be automated through software. </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rPr lang="en-GB" sz="1250">
                <a:solidFill>
                  <a:srgbClr val="585858"/>
                </a:solidFill>
                <a:highlight>
                  <a:srgbClr val="FFFFFF"/>
                </a:highlight>
                <a:latin typeface="Roboto"/>
                <a:ea typeface="Roboto"/>
                <a:cs typeface="Roboto"/>
                <a:sym typeface="Roboto"/>
              </a:rPr>
              <a:t>The output of this phase in a Waterfall project is usually a document that lists these requirements. Agile methods, by contrast, may produce a backlog of tasks to be performed. ---&gt; </a:t>
            </a:r>
            <a:r>
              <a:rPr b="1" lang="en-GB" sz="1250">
                <a:solidFill>
                  <a:srgbClr val="585858"/>
                </a:solidFill>
                <a:highlight>
                  <a:srgbClr val="FFFFFF"/>
                </a:highlight>
                <a:latin typeface="Roboto"/>
                <a:ea typeface="Roboto"/>
                <a:cs typeface="Roboto"/>
                <a:sym typeface="Roboto"/>
              </a:rPr>
              <a:t>SAY THAT WE WOULD DISCUSS Waterfall and Agile in more detail in a moment. </a:t>
            </a:r>
            <a:endParaRPr b="1"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b="1" sz="1300">
              <a:solidFill>
                <a:srgbClr val="F54996"/>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sz="1200">
              <a:solidFill>
                <a:srgbClr val="585858"/>
              </a:solidFill>
              <a:highlight>
                <a:srgbClr val="FFFFFF"/>
              </a:highlight>
            </a:endParaRPr>
          </a:p>
          <a:p>
            <a:pPr indent="0" lvl="0" marL="0" rtl="0" algn="l">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c78f3055d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c78f3055d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585858"/>
                </a:solidFill>
                <a:highlight>
                  <a:srgbClr val="FFFFFF"/>
                </a:highlight>
              </a:rPr>
              <a:t>TALKING POINTS</a:t>
            </a:r>
            <a:endParaRPr b="1" sz="1200">
              <a:solidFill>
                <a:srgbClr val="585858"/>
              </a:solidFill>
              <a:highlight>
                <a:srgbClr val="FFFFFF"/>
              </a:highlight>
            </a:endParaRPr>
          </a:p>
          <a:p>
            <a:pPr indent="0" lvl="0" marL="457200" rtl="0" algn="l">
              <a:lnSpc>
                <a:spcPct val="115000"/>
              </a:lnSpc>
              <a:spcBef>
                <a:spcPts val="0"/>
              </a:spcBef>
              <a:spcAft>
                <a:spcPts val="0"/>
              </a:spcAft>
              <a:buNone/>
            </a:pPr>
            <a:r>
              <a:t/>
            </a:r>
            <a:endParaRPr b="1" sz="1200">
              <a:solidFill>
                <a:srgbClr val="585858"/>
              </a:solidFill>
              <a:highlight>
                <a:srgbClr val="FFFFFF"/>
              </a:highlight>
            </a:endParaRPr>
          </a:p>
          <a:p>
            <a:pPr indent="0" lvl="0" marL="457200" rtl="0" algn="l">
              <a:lnSpc>
                <a:spcPct val="115000"/>
              </a:lnSpc>
              <a:spcBef>
                <a:spcPts val="1800"/>
              </a:spcBef>
              <a:spcAft>
                <a:spcPts val="0"/>
              </a:spcAft>
              <a:buNone/>
            </a:pPr>
            <a:r>
              <a:rPr b="1" lang="en-GB" sz="1200">
                <a:solidFill>
                  <a:srgbClr val="585858"/>
                </a:solidFill>
                <a:highlight>
                  <a:srgbClr val="FFFFFF"/>
                </a:highlight>
              </a:rPr>
              <a:t>Ask students to draw a house, you can mention the high level details like:</a:t>
            </a:r>
            <a:endParaRPr b="1" sz="1200">
              <a:solidFill>
                <a:srgbClr val="585858"/>
              </a:solidFill>
              <a:highlight>
                <a:srgbClr val="FFFFFF"/>
              </a:highlight>
            </a:endParaRPr>
          </a:p>
          <a:p>
            <a:pPr indent="-304800" lvl="0" marL="457200" rtl="0" algn="l">
              <a:lnSpc>
                <a:spcPct val="115000"/>
              </a:lnSpc>
              <a:spcBef>
                <a:spcPts val="1800"/>
              </a:spcBef>
              <a:spcAft>
                <a:spcPts val="0"/>
              </a:spcAft>
              <a:buClr>
                <a:srgbClr val="585858"/>
              </a:buClr>
              <a:buSzPts val="1200"/>
              <a:buAutoNum type="arabicPeriod"/>
            </a:pPr>
            <a:r>
              <a:rPr lang="en-GB" sz="1200">
                <a:solidFill>
                  <a:srgbClr val="585858"/>
                </a:solidFill>
                <a:highlight>
                  <a:srgbClr val="FFFFFF"/>
                </a:highlight>
              </a:rPr>
              <a:t>It needs to have a square front with one </a:t>
            </a:r>
            <a:r>
              <a:rPr lang="en-GB" sz="1200">
                <a:solidFill>
                  <a:srgbClr val="585858"/>
                </a:solidFill>
                <a:highlight>
                  <a:srgbClr val="FFFFFF"/>
                </a:highlight>
              </a:rPr>
              <a:t>window and a door</a:t>
            </a:r>
            <a:endParaRPr sz="1200">
              <a:solidFill>
                <a:srgbClr val="585858"/>
              </a:solidFill>
              <a:highlight>
                <a:srgbClr val="FFFFFF"/>
              </a:highlight>
            </a:endParaRPr>
          </a:p>
          <a:p>
            <a:pPr indent="-304800" lvl="0" marL="457200" rtl="0" algn="l">
              <a:lnSpc>
                <a:spcPct val="115000"/>
              </a:lnSpc>
              <a:spcBef>
                <a:spcPts val="0"/>
              </a:spcBef>
              <a:spcAft>
                <a:spcPts val="0"/>
              </a:spcAft>
              <a:buClr>
                <a:srgbClr val="585858"/>
              </a:buClr>
              <a:buSzPts val="1200"/>
              <a:buAutoNum type="arabicPeriod"/>
            </a:pPr>
            <a:r>
              <a:rPr lang="en-GB" sz="1200">
                <a:solidFill>
                  <a:srgbClr val="585858"/>
                </a:solidFill>
                <a:highlight>
                  <a:srgbClr val="FFFFFF"/>
                </a:highlight>
              </a:rPr>
              <a:t>Trapeze roof with a chimney</a:t>
            </a:r>
            <a:endParaRPr sz="1200">
              <a:solidFill>
                <a:srgbClr val="585858"/>
              </a:solidFill>
              <a:highlight>
                <a:srgbClr val="FFFFFF"/>
              </a:highlight>
            </a:endParaRPr>
          </a:p>
          <a:p>
            <a:pPr indent="-304800" lvl="0" marL="457200" rtl="0" algn="l">
              <a:lnSpc>
                <a:spcPct val="115000"/>
              </a:lnSpc>
              <a:spcBef>
                <a:spcPts val="0"/>
              </a:spcBef>
              <a:spcAft>
                <a:spcPts val="0"/>
              </a:spcAft>
              <a:buClr>
                <a:srgbClr val="585858"/>
              </a:buClr>
              <a:buSzPts val="1200"/>
              <a:buAutoNum type="arabicPeriod"/>
            </a:pPr>
            <a:r>
              <a:rPr lang="en-GB" sz="1200">
                <a:solidFill>
                  <a:srgbClr val="585858"/>
                </a:solidFill>
                <a:highlight>
                  <a:srgbClr val="FFFFFF"/>
                </a:highlight>
              </a:rPr>
              <a:t>Left hand side of the house is a one storey extension with to windows</a:t>
            </a:r>
            <a:endParaRPr sz="1200">
              <a:solidFill>
                <a:srgbClr val="585858"/>
              </a:solidFill>
              <a:highlight>
                <a:srgbClr val="FFFFFF"/>
              </a:highlight>
            </a:endParaRPr>
          </a:p>
          <a:p>
            <a:pPr indent="-304800" lvl="0" marL="457200" rtl="0" algn="l">
              <a:lnSpc>
                <a:spcPct val="115000"/>
              </a:lnSpc>
              <a:spcBef>
                <a:spcPts val="0"/>
              </a:spcBef>
              <a:spcAft>
                <a:spcPts val="0"/>
              </a:spcAft>
              <a:buClr>
                <a:srgbClr val="585858"/>
              </a:buClr>
              <a:buSzPts val="1200"/>
              <a:buAutoNum type="arabicPeriod"/>
            </a:pPr>
            <a:r>
              <a:rPr lang="en-GB" sz="1200">
                <a:solidFill>
                  <a:srgbClr val="585858"/>
                </a:solidFill>
                <a:highlight>
                  <a:srgbClr val="FFFFFF"/>
                </a:highlight>
              </a:rPr>
              <a:t>At the end of the extension there is a square turret tower with two narrow rectangular windows</a:t>
            </a:r>
            <a:endParaRPr sz="1200">
              <a:solidFill>
                <a:srgbClr val="585858"/>
              </a:solidFill>
              <a:highlight>
                <a:srgbClr val="FFFFFF"/>
              </a:highlight>
            </a:endParaRPr>
          </a:p>
          <a:p>
            <a:pPr indent="-304800" lvl="0" marL="457200" rtl="0" algn="l">
              <a:lnSpc>
                <a:spcPct val="115000"/>
              </a:lnSpc>
              <a:spcBef>
                <a:spcPts val="0"/>
              </a:spcBef>
              <a:spcAft>
                <a:spcPts val="0"/>
              </a:spcAft>
              <a:buClr>
                <a:srgbClr val="585858"/>
              </a:buClr>
              <a:buSzPts val="1200"/>
              <a:buAutoNum type="arabicPeriod"/>
            </a:pPr>
            <a:r>
              <a:rPr lang="en-GB" sz="1200">
                <a:solidFill>
                  <a:srgbClr val="585858"/>
                </a:solidFill>
                <a:highlight>
                  <a:srgbClr val="FFFFFF"/>
                </a:highlight>
              </a:rPr>
              <a:t>Right side of the house there is a tree</a:t>
            </a:r>
            <a:endParaRPr sz="1200">
              <a:solidFill>
                <a:srgbClr val="585858"/>
              </a:solidFill>
              <a:highlight>
                <a:srgbClr val="FFFFFF"/>
              </a:highlight>
            </a:endParaRPr>
          </a:p>
          <a:p>
            <a:pPr indent="-304800" lvl="0" marL="457200" rtl="0" algn="l">
              <a:lnSpc>
                <a:spcPct val="115000"/>
              </a:lnSpc>
              <a:spcBef>
                <a:spcPts val="0"/>
              </a:spcBef>
              <a:spcAft>
                <a:spcPts val="0"/>
              </a:spcAft>
              <a:buClr>
                <a:srgbClr val="585858"/>
              </a:buClr>
              <a:buSzPts val="1200"/>
              <a:buAutoNum type="arabicPeriod"/>
            </a:pPr>
            <a:r>
              <a:rPr lang="en-GB" sz="1200">
                <a:solidFill>
                  <a:srgbClr val="585858"/>
                </a:solidFill>
                <a:highlight>
                  <a:srgbClr val="FFFFFF"/>
                </a:highlight>
              </a:rPr>
              <a:t>We have a path that leads to the front door. </a:t>
            </a:r>
            <a:endParaRPr sz="1200">
              <a:solidFill>
                <a:srgbClr val="585858"/>
              </a:solidFill>
              <a:highlight>
                <a:srgbClr val="FFFFFF"/>
              </a:highlight>
            </a:endParaRPr>
          </a:p>
          <a:p>
            <a:pPr indent="0" lvl="0" marL="0" rtl="0" algn="l">
              <a:lnSpc>
                <a:spcPct val="115000"/>
              </a:lnSpc>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b="1" sz="1300">
              <a:solidFill>
                <a:srgbClr val="0000FF"/>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sz="1200">
              <a:solidFill>
                <a:srgbClr val="585858"/>
              </a:solidFill>
              <a:highlight>
                <a:srgbClr val="FFFFFF"/>
              </a:highlight>
            </a:endParaRPr>
          </a:p>
          <a:p>
            <a:pPr indent="0" lvl="0" marL="0" rtl="0" algn="l">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c78f3055d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c78f3055d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GB"/>
              <a:t>This is the house WE HAD in mind</a:t>
            </a:r>
            <a:endParaRPr/>
          </a:p>
          <a:p>
            <a:pPr indent="0" lvl="0" marL="457200" rtl="0" algn="l">
              <a:spcBef>
                <a:spcPts val="0"/>
              </a:spcBef>
              <a:spcAft>
                <a:spcPts val="0"/>
              </a:spcAft>
              <a:buNone/>
            </a:pPr>
            <a:r>
              <a:t/>
            </a:r>
            <a:endParaRPr/>
          </a:p>
          <a:p>
            <a:pPr indent="-298450" lvl="0" marL="457200" rtl="0" algn="l">
              <a:spcBef>
                <a:spcPts val="0"/>
              </a:spcBef>
              <a:spcAft>
                <a:spcPts val="0"/>
              </a:spcAft>
              <a:buSzPts val="1100"/>
              <a:buChar char="●"/>
            </a:pPr>
            <a:r>
              <a:rPr lang="en-GB"/>
              <a:t>Ask students to compare their drawings to our one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c946e8003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c946e800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b="1" lang="en-GB" sz="1800"/>
              <a:t>AS </a:t>
            </a:r>
            <a:r>
              <a:rPr lang="en-GB" sz="1800"/>
              <a:t>&lt;Role&gt; (e.g. AS Developer)</a:t>
            </a:r>
            <a:endParaRPr sz="1800"/>
          </a:p>
          <a:p>
            <a:pPr indent="-342900" lvl="0" marL="457200" rtl="0" algn="l">
              <a:spcBef>
                <a:spcPts val="0"/>
              </a:spcBef>
              <a:spcAft>
                <a:spcPts val="0"/>
              </a:spcAft>
              <a:buSzPts val="1800"/>
              <a:buAutoNum type="arabicPeriod"/>
            </a:pPr>
            <a:r>
              <a:rPr b="1" lang="en-GB" sz="1800"/>
              <a:t>WHEN</a:t>
            </a:r>
            <a:r>
              <a:rPr lang="en-GB" sz="1800"/>
              <a:t> &lt;Action&gt; (e.g. WHEN I pass a trade ID to the DB engine function and  execute a query)</a:t>
            </a:r>
            <a:endParaRPr sz="1800"/>
          </a:p>
          <a:p>
            <a:pPr indent="-342900" lvl="0" marL="457200" rtl="0" algn="l">
              <a:spcBef>
                <a:spcPts val="0"/>
              </a:spcBef>
              <a:spcAft>
                <a:spcPts val="0"/>
              </a:spcAft>
              <a:buSzPts val="1800"/>
              <a:buAutoNum type="arabicPeriod"/>
            </a:pPr>
            <a:r>
              <a:rPr b="1" lang="en-GB" sz="1800"/>
              <a:t>THEN</a:t>
            </a:r>
            <a:r>
              <a:rPr lang="en-GB" sz="1800"/>
              <a:t> &lt;Result&gt; (e.g I get back a trade record in the form of a dictionary with all trade details captured as key:value pairs.)</a:t>
            </a:r>
            <a:endParaRPr sz="18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a921d5786d_2_8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a921d5786d_2_8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585858"/>
                </a:solidFill>
                <a:highlight>
                  <a:srgbClr val="FFFFFF"/>
                </a:highlight>
              </a:rPr>
              <a:t>TALKING POINTS</a:t>
            </a:r>
            <a:endParaRPr b="1" sz="1200">
              <a:solidFill>
                <a:srgbClr val="585858"/>
              </a:solidFill>
              <a:highlight>
                <a:srgbClr val="FFFFFF"/>
              </a:highlight>
            </a:endParaRPr>
          </a:p>
          <a:p>
            <a:pPr indent="0" lvl="0" marL="0" rtl="0" algn="l">
              <a:spcBef>
                <a:spcPts val="0"/>
              </a:spcBef>
              <a:spcAft>
                <a:spcPts val="0"/>
              </a:spcAft>
              <a:buNone/>
            </a:pPr>
            <a:r>
              <a:t/>
            </a:r>
            <a:endParaRPr b="1" sz="1200">
              <a:solidFill>
                <a:srgbClr val="0000FF"/>
              </a:solidFill>
              <a:highlight>
                <a:srgbClr val="FFFFFF"/>
              </a:highlight>
            </a:endParaRPr>
          </a:p>
          <a:p>
            <a:pPr indent="0" lvl="0" marL="0" rtl="0" algn="l">
              <a:spcBef>
                <a:spcPts val="0"/>
              </a:spcBef>
              <a:spcAft>
                <a:spcPts val="0"/>
              </a:spcAft>
              <a:buNone/>
            </a:pPr>
            <a:r>
              <a:rPr b="1" lang="en-GB" sz="1300">
                <a:solidFill>
                  <a:srgbClr val="0000FF"/>
                </a:solidFill>
                <a:highlight>
                  <a:srgbClr val="FFFFFF"/>
                </a:highlight>
                <a:latin typeface="Roboto"/>
                <a:ea typeface="Roboto"/>
                <a:cs typeface="Roboto"/>
                <a:sym typeface="Roboto"/>
              </a:rPr>
              <a:t>3. Design</a:t>
            </a:r>
            <a:endParaRPr b="1" sz="1300">
              <a:solidFill>
                <a:srgbClr val="0000FF"/>
              </a:solidFill>
              <a:highlight>
                <a:srgbClr val="FFFFFF"/>
              </a:highlight>
              <a:latin typeface="Roboto"/>
              <a:ea typeface="Roboto"/>
              <a:cs typeface="Roboto"/>
              <a:sym typeface="Roboto"/>
            </a:endParaRPr>
          </a:p>
          <a:p>
            <a:pPr indent="0" lvl="0" marL="0" rtl="0" algn="l">
              <a:spcBef>
                <a:spcPts val="0"/>
              </a:spcBef>
              <a:spcAft>
                <a:spcPts val="0"/>
              </a:spcAft>
              <a:buNone/>
            </a:pPr>
            <a:r>
              <a:t/>
            </a:r>
            <a:endParaRPr b="1" sz="1300">
              <a:solidFill>
                <a:srgbClr val="0000FF"/>
              </a:solidFill>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rPr lang="en-GB" sz="1250">
                <a:solidFill>
                  <a:srgbClr val="585858"/>
                </a:solidFill>
                <a:highlight>
                  <a:srgbClr val="FFFFFF"/>
                </a:highlight>
                <a:latin typeface="Roboto"/>
                <a:ea typeface="Roboto"/>
                <a:cs typeface="Roboto"/>
                <a:sym typeface="Roboto"/>
              </a:rPr>
              <a:t>Once the requirements are understood, software architects and developers can begin to design the software. The design process uses established patterns for application architecture and software development. </a:t>
            </a:r>
            <a:endParaRPr sz="1250">
              <a:solidFill>
                <a:srgbClr val="585858"/>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Clr>
                <a:schemeClr val="dk1"/>
              </a:buClr>
              <a:buSzPts val="1100"/>
              <a:buFont typeface="Arial"/>
              <a:buNone/>
            </a:pPr>
            <a:r>
              <a:rPr lang="en-GB" sz="1250">
                <a:solidFill>
                  <a:srgbClr val="585858"/>
                </a:solidFill>
                <a:highlight>
                  <a:srgbClr val="FFFFFF"/>
                </a:highlight>
                <a:latin typeface="Roboto"/>
                <a:ea typeface="Roboto"/>
                <a:cs typeface="Roboto"/>
                <a:sym typeface="Roboto"/>
              </a:rPr>
              <a:t>Developers use proven </a:t>
            </a:r>
            <a:r>
              <a:rPr b="1" lang="en-GB" sz="1250">
                <a:highlight>
                  <a:srgbClr val="FFFFFF"/>
                </a:highlight>
                <a:uFill>
                  <a:noFill/>
                </a:uFill>
                <a:latin typeface="Roboto"/>
                <a:ea typeface="Roboto"/>
                <a:cs typeface="Roboto"/>
                <a:sym typeface="Roboto"/>
                <a:hlinkClick r:id="rId2"/>
              </a:rPr>
              <a:t>Design Patterns</a:t>
            </a:r>
            <a:r>
              <a:rPr lang="en-GB" sz="1250">
                <a:solidFill>
                  <a:srgbClr val="585858"/>
                </a:solidFill>
                <a:highlight>
                  <a:srgbClr val="FFFFFF"/>
                </a:highlight>
                <a:latin typeface="Roboto"/>
                <a:ea typeface="Roboto"/>
                <a:cs typeface="Roboto"/>
                <a:sym typeface="Roboto"/>
              </a:rPr>
              <a:t> to solve algorithmic problems in a consistent way. This phase may also include some rapid prototyping, also known as a </a:t>
            </a:r>
            <a:r>
              <a:rPr b="1" lang="en-GB" sz="1250">
                <a:highlight>
                  <a:srgbClr val="FFFFFF"/>
                </a:highlight>
                <a:uFill>
                  <a:noFill/>
                </a:uFill>
                <a:latin typeface="Roboto"/>
                <a:ea typeface="Roboto"/>
                <a:cs typeface="Roboto"/>
                <a:sym typeface="Roboto"/>
                <a:hlinkClick r:id="rId3"/>
              </a:rPr>
              <a:t>spike</a:t>
            </a:r>
            <a:r>
              <a:rPr lang="en-GB" sz="1250">
                <a:solidFill>
                  <a:srgbClr val="585858"/>
                </a:solidFill>
                <a:highlight>
                  <a:srgbClr val="FFFFFF"/>
                </a:highlight>
                <a:latin typeface="Roboto"/>
                <a:ea typeface="Roboto"/>
                <a:cs typeface="Roboto"/>
                <a:sym typeface="Roboto"/>
              </a:rPr>
              <a:t>, to compare solutions to find the best fit.  Teams can run  </a:t>
            </a:r>
            <a:r>
              <a:rPr b="1" lang="en-GB" sz="1250">
                <a:solidFill>
                  <a:srgbClr val="585858"/>
                </a:solidFill>
                <a:highlight>
                  <a:srgbClr val="FFFFFF"/>
                </a:highlight>
                <a:latin typeface="Roboto"/>
                <a:ea typeface="Roboto"/>
                <a:cs typeface="Roboto"/>
                <a:sym typeface="Roboto"/>
              </a:rPr>
              <a:t>whiteboard </a:t>
            </a:r>
            <a:r>
              <a:rPr lang="en-GB" sz="1250">
                <a:solidFill>
                  <a:srgbClr val="585858"/>
                </a:solidFill>
                <a:highlight>
                  <a:srgbClr val="FFFFFF"/>
                </a:highlight>
                <a:latin typeface="Roboto"/>
                <a:ea typeface="Roboto"/>
                <a:cs typeface="Roboto"/>
                <a:sym typeface="Roboto"/>
              </a:rPr>
              <a:t>sessions to outline system flow or architecture together. The output of this phase includes:</a:t>
            </a:r>
            <a:endParaRPr sz="1250">
              <a:solidFill>
                <a:srgbClr val="585858"/>
              </a:solidFill>
              <a:highlight>
                <a:srgbClr val="FFFFFF"/>
              </a:highlight>
              <a:latin typeface="Roboto"/>
              <a:ea typeface="Roboto"/>
              <a:cs typeface="Roboto"/>
              <a:sym typeface="Roboto"/>
            </a:endParaRPr>
          </a:p>
          <a:p>
            <a:pPr indent="-307975" lvl="0" marL="457200" rtl="0" algn="l">
              <a:lnSpc>
                <a:spcPct val="115000"/>
              </a:lnSpc>
              <a:spcBef>
                <a:spcPts val="1800"/>
              </a:spcBef>
              <a:spcAft>
                <a:spcPts val="0"/>
              </a:spcAft>
              <a:buClr>
                <a:srgbClr val="585858"/>
              </a:buClr>
              <a:buSzPts val="1250"/>
              <a:buFont typeface="Roboto"/>
              <a:buChar char="●"/>
            </a:pPr>
            <a:r>
              <a:rPr lang="en-GB" sz="1250">
                <a:solidFill>
                  <a:srgbClr val="585858"/>
                </a:solidFill>
                <a:highlight>
                  <a:srgbClr val="FFFFFF"/>
                </a:highlight>
                <a:latin typeface="Roboto"/>
                <a:ea typeface="Roboto"/>
                <a:cs typeface="Roboto"/>
                <a:sym typeface="Roboto"/>
              </a:rPr>
              <a:t>Design documents that list the patterns and components selected for the project</a:t>
            </a:r>
            <a:endParaRPr sz="1250">
              <a:solidFill>
                <a:srgbClr val="585858"/>
              </a:solidFill>
              <a:highlight>
                <a:srgbClr val="FFFFFF"/>
              </a:highlight>
              <a:latin typeface="Roboto"/>
              <a:ea typeface="Roboto"/>
              <a:cs typeface="Roboto"/>
              <a:sym typeface="Roboto"/>
            </a:endParaRPr>
          </a:p>
          <a:p>
            <a:pPr indent="-307975" lvl="0" marL="457200" rtl="0" algn="l">
              <a:lnSpc>
                <a:spcPct val="115000"/>
              </a:lnSpc>
              <a:spcBef>
                <a:spcPts val="0"/>
              </a:spcBef>
              <a:spcAft>
                <a:spcPts val="0"/>
              </a:spcAft>
              <a:buClr>
                <a:srgbClr val="585858"/>
              </a:buClr>
              <a:buSzPts val="1250"/>
              <a:buFont typeface="Roboto"/>
              <a:buChar char="●"/>
            </a:pPr>
            <a:r>
              <a:rPr lang="en-GB" sz="1250">
                <a:solidFill>
                  <a:srgbClr val="585858"/>
                </a:solidFill>
                <a:highlight>
                  <a:srgbClr val="FFFFFF"/>
                </a:highlight>
                <a:latin typeface="Roboto"/>
                <a:ea typeface="Roboto"/>
                <a:cs typeface="Roboto"/>
                <a:sym typeface="Roboto"/>
              </a:rPr>
              <a:t>Code produced by spikes, used as a starting point for development</a:t>
            </a:r>
            <a:endParaRPr sz="1250">
              <a:solidFill>
                <a:srgbClr val="585858"/>
              </a:solidFill>
              <a:highlight>
                <a:srgbClr val="FFFFFF"/>
              </a:highlight>
              <a:latin typeface="Roboto"/>
              <a:ea typeface="Roboto"/>
              <a:cs typeface="Roboto"/>
              <a:sym typeface="Roboto"/>
            </a:endParaRPr>
          </a:p>
          <a:p>
            <a:pPr indent="0" lvl="0" marL="0" rtl="0" algn="l">
              <a:spcBef>
                <a:spcPts val="1200"/>
              </a:spcBef>
              <a:spcAft>
                <a:spcPts val="0"/>
              </a:spcAft>
              <a:buNone/>
            </a:pPr>
            <a:r>
              <a:t/>
            </a:r>
            <a:endParaRPr b="1" sz="1300">
              <a:solidFill>
                <a:srgbClr val="0000FF"/>
              </a:solidFill>
              <a:highlight>
                <a:srgbClr val="FFFFFF"/>
              </a:highlight>
              <a:latin typeface="Roboto"/>
              <a:ea typeface="Roboto"/>
              <a:cs typeface="Roboto"/>
              <a:sym typeface="Roboto"/>
            </a:endParaRPr>
          </a:p>
          <a:p>
            <a:pPr indent="0" lvl="0" marL="0" rtl="0" algn="l">
              <a:spcBef>
                <a:spcPts val="0"/>
              </a:spcBef>
              <a:spcAft>
                <a:spcPts val="0"/>
              </a:spcAft>
              <a:buNone/>
            </a:pPr>
            <a:r>
              <a:t/>
            </a:r>
            <a:endParaRPr b="1" sz="1300">
              <a:solidFill>
                <a:srgbClr val="F54996"/>
              </a:solidFill>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t/>
            </a:r>
            <a:endParaRPr sz="1200">
              <a:solidFill>
                <a:srgbClr val="585858"/>
              </a:solidFill>
              <a:highlight>
                <a:srgbClr val="FFFFFF"/>
              </a:highlight>
            </a:endParaRPr>
          </a:p>
          <a:p>
            <a:pPr indent="0" lvl="0" marL="0" rtl="0" algn="l">
              <a:spcBef>
                <a:spcPts val="1800"/>
              </a:spcBef>
              <a:spcAft>
                <a:spcPts val="0"/>
              </a:spcAft>
              <a:buNone/>
            </a:pPr>
            <a:r>
              <a:t/>
            </a:r>
            <a:endParaRPr sz="1250">
              <a:solidFill>
                <a:srgbClr val="585858"/>
              </a:solidFill>
              <a:highlight>
                <a:srgbClr val="FFFFFF"/>
              </a:highlight>
              <a:latin typeface="Roboto"/>
              <a:ea typeface="Roboto"/>
              <a:cs typeface="Roboto"/>
              <a:sym typeface="Roboto"/>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600"/>
              <a:buNone/>
              <a:defRPr sz="3600"/>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2400"/>
              <a:buNone/>
              <a:defRPr sz="2400"/>
            </a:lvl1pPr>
            <a:lvl2pPr lvl="1" rtl="0" algn="l">
              <a:lnSpc>
                <a:spcPct val="100000"/>
              </a:lnSpc>
              <a:spcBef>
                <a:spcPts val="0"/>
              </a:spcBef>
              <a:spcAft>
                <a:spcPts val="0"/>
              </a:spcAft>
              <a:buSzPts val="2400"/>
              <a:buNone/>
              <a:defRPr sz="2400"/>
            </a:lvl2pPr>
            <a:lvl3pPr lvl="2" rtl="0" algn="l">
              <a:lnSpc>
                <a:spcPct val="100000"/>
              </a:lnSpc>
              <a:spcBef>
                <a:spcPts val="0"/>
              </a:spcBef>
              <a:spcAft>
                <a:spcPts val="0"/>
              </a:spcAft>
              <a:buSzPts val="2400"/>
              <a:buNone/>
              <a:defRPr sz="2400"/>
            </a:lvl3pPr>
            <a:lvl4pPr lvl="3" rtl="0" algn="l">
              <a:lnSpc>
                <a:spcPct val="100000"/>
              </a:lnSpc>
              <a:spcBef>
                <a:spcPts val="0"/>
              </a:spcBef>
              <a:spcAft>
                <a:spcPts val="0"/>
              </a:spcAft>
              <a:buSzPts val="2400"/>
              <a:buNone/>
              <a:defRPr sz="2400"/>
            </a:lvl4pPr>
            <a:lvl5pPr lvl="4" rtl="0" algn="l">
              <a:lnSpc>
                <a:spcPct val="100000"/>
              </a:lnSpc>
              <a:spcBef>
                <a:spcPts val="0"/>
              </a:spcBef>
              <a:spcAft>
                <a:spcPts val="0"/>
              </a:spcAft>
              <a:buSzPts val="2400"/>
              <a:buNone/>
              <a:defRPr sz="2400"/>
            </a:lvl5pPr>
            <a:lvl6pPr lvl="5" rtl="0" algn="l">
              <a:lnSpc>
                <a:spcPct val="100000"/>
              </a:lnSpc>
              <a:spcBef>
                <a:spcPts val="0"/>
              </a:spcBef>
              <a:spcAft>
                <a:spcPts val="0"/>
              </a:spcAft>
              <a:buSzPts val="2400"/>
              <a:buNone/>
              <a:defRPr sz="2400"/>
            </a:lvl6pPr>
            <a:lvl7pPr lvl="6" rtl="0" algn="l">
              <a:lnSpc>
                <a:spcPct val="100000"/>
              </a:lnSpc>
              <a:spcBef>
                <a:spcPts val="0"/>
              </a:spcBef>
              <a:spcAft>
                <a:spcPts val="0"/>
              </a:spcAft>
              <a:buSzPts val="2400"/>
              <a:buNone/>
              <a:defRPr sz="2400"/>
            </a:lvl7pPr>
            <a:lvl8pPr lvl="7" rtl="0" algn="l">
              <a:lnSpc>
                <a:spcPct val="100000"/>
              </a:lnSpc>
              <a:spcBef>
                <a:spcPts val="0"/>
              </a:spcBef>
              <a:spcAft>
                <a:spcPts val="0"/>
              </a:spcAft>
              <a:buSzPts val="2400"/>
              <a:buNone/>
              <a:defRPr sz="2400"/>
            </a:lvl8pPr>
            <a:lvl9pPr lvl="8" rtl="0" algn="l">
              <a:lnSpc>
                <a:spcPct val="100000"/>
              </a:lnSpc>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rtl="0" algn="l">
              <a:lnSpc>
                <a:spcPct val="115000"/>
              </a:lnSpc>
              <a:spcBef>
                <a:spcPts val="0"/>
              </a:spcBef>
              <a:spcAft>
                <a:spcPts val="0"/>
              </a:spcAft>
              <a:buSzPts val="1200"/>
              <a:buChar char="●"/>
              <a:defRPr sz="12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4800"/>
              <a:buNone/>
              <a:defRPr sz="48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2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4200"/>
              <a:buNone/>
              <a:defRPr sz="4200"/>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rtl="0" algn="l">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12000"/>
              <a:buNone/>
              <a:defRPr sz="12000"/>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rtl="0" algn="ctr">
              <a:lnSpc>
                <a:spcPct val="115000"/>
              </a:lnSpc>
              <a:spcBef>
                <a:spcPts val="0"/>
              </a:spcBef>
              <a:spcAft>
                <a:spcPts val="0"/>
              </a:spcAft>
              <a:buSzPts val="1800"/>
              <a:buChar char="●"/>
              <a:defRPr/>
            </a:lvl1pPr>
            <a:lvl2pPr indent="-317500" lvl="1" marL="914400" rtl="0" algn="ctr">
              <a:lnSpc>
                <a:spcPct val="115000"/>
              </a:lnSpc>
              <a:spcBef>
                <a:spcPts val="1600"/>
              </a:spcBef>
              <a:spcAft>
                <a:spcPts val="0"/>
              </a:spcAft>
              <a:buSzPts val="1400"/>
              <a:buChar char="○"/>
              <a:defRPr/>
            </a:lvl2pPr>
            <a:lvl3pPr indent="-317500" lvl="2" marL="1371600" rtl="0" algn="ctr">
              <a:lnSpc>
                <a:spcPct val="115000"/>
              </a:lnSpc>
              <a:spcBef>
                <a:spcPts val="1600"/>
              </a:spcBef>
              <a:spcAft>
                <a:spcPts val="0"/>
              </a:spcAft>
              <a:buSzPts val="1400"/>
              <a:buChar char="■"/>
              <a:defRPr/>
            </a:lvl3pPr>
            <a:lvl4pPr indent="-317500" lvl="3" marL="1828800" rtl="0" algn="ctr">
              <a:lnSpc>
                <a:spcPct val="115000"/>
              </a:lnSpc>
              <a:spcBef>
                <a:spcPts val="1600"/>
              </a:spcBef>
              <a:spcAft>
                <a:spcPts val="0"/>
              </a:spcAft>
              <a:buSzPts val="1400"/>
              <a:buChar char="●"/>
              <a:defRPr/>
            </a:lvl4pPr>
            <a:lvl5pPr indent="-317500" lvl="4" marL="2286000" rtl="0" algn="ctr">
              <a:lnSpc>
                <a:spcPct val="115000"/>
              </a:lnSpc>
              <a:spcBef>
                <a:spcPts val="1600"/>
              </a:spcBef>
              <a:spcAft>
                <a:spcPts val="0"/>
              </a:spcAft>
              <a:buSzPts val="1400"/>
              <a:buChar char="○"/>
              <a:defRPr/>
            </a:lvl5pPr>
            <a:lvl6pPr indent="-317500" lvl="5" marL="2743200" rtl="0" algn="ctr">
              <a:lnSpc>
                <a:spcPct val="115000"/>
              </a:lnSpc>
              <a:spcBef>
                <a:spcPts val="1600"/>
              </a:spcBef>
              <a:spcAft>
                <a:spcPts val="0"/>
              </a:spcAft>
              <a:buSzPts val="1400"/>
              <a:buChar char="■"/>
              <a:defRPr/>
            </a:lvl6pPr>
            <a:lvl7pPr indent="-317500" lvl="6" marL="3200400" rtl="0" algn="ctr">
              <a:lnSpc>
                <a:spcPct val="115000"/>
              </a:lnSpc>
              <a:spcBef>
                <a:spcPts val="1600"/>
              </a:spcBef>
              <a:spcAft>
                <a:spcPts val="0"/>
              </a:spcAft>
              <a:buSzPts val="1400"/>
              <a:buChar char="●"/>
              <a:defRPr/>
            </a:lvl7pPr>
            <a:lvl8pPr indent="-317500" lvl="7" marL="3657600" rtl="0" algn="ctr">
              <a:lnSpc>
                <a:spcPct val="115000"/>
              </a:lnSpc>
              <a:spcBef>
                <a:spcPts val="1600"/>
              </a:spcBef>
              <a:spcAft>
                <a:spcPts val="0"/>
              </a:spcAft>
              <a:buSzPts val="1400"/>
              <a:buChar char="○"/>
              <a:defRPr/>
            </a:lvl8pPr>
            <a:lvl9pPr indent="-317500" lvl="8" marL="4114800" rtl="0" algn="ctr">
              <a:lnSpc>
                <a:spcPct val="115000"/>
              </a:lnSpc>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9.png"/><Relationship Id="rId5" Type="http://schemas.openxmlformats.org/officeDocument/2006/relationships/image" Target="../media/image5.png"/><Relationship Id="rId6" Type="http://schemas.openxmlformats.org/officeDocument/2006/relationships/image" Target="../media/image13.png"/><Relationship Id="rId7"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2.png"/><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2.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2.png"/><Relationship Id="rId4" Type="http://schemas.openxmlformats.org/officeDocument/2006/relationships/hyperlink" Target="http://www.youtube.com/watch?v=iJ_sl6J8PRg" TargetMode="External"/><Relationship Id="rId5" Type="http://schemas.openxmlformats.org/officeDocument/2006/relationships/image" Target="../media/image19.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2.png"/><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2.png"/><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2.png"/><Relationship Id="rId4" Type="http://schemas.openxmlformats.org/officeDocument/2006/relationships/image" Target="../media/image22.png"/><Relationship Id="rId5" Type="http://schemas.openxmlformats.org/officeDocument/2006/relationships/image" Target="../media/image17.png"/><Relationship Id="rId6"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8" name="Shape 98"/>
        <p:cNvGrpSpPr/>
        <p:nvPr/>
      </p:nvGrpSpPr>
      <p:grpSpPr>
        <a:xfrm>
          <a:off x="0" y="0"/>
          <a:ext cx="0" cy="0"/>
          <a:chOff x="0" y="0"/>
          <a:chExt cx="0" cy="0"/>
        </a:xfrm>
      </p:grpSpPr>
      <p:pic>
        <p:nvPicPr>
          <p:cNvPr id="99" name="Google Shape;99;p25"/>
          <p:cNvPicPr preferRelativeResize="0"/>
          <p:nvPr/>
        </p:nvPicPr>
        <p:blipFill rotWithShape="1">
          <a:blip r:embed="rId3">
            <a:alphaModFix/>
          </a:blip>
          <a:srcRect b="0" l="0" r="0" t="0"/>
          <a:stretch/>
        </p:blipFill>
        <p:spPr>
          <a:xfrm>
            <a:off x="7081800" y="310775"/>
            <a:ext cx="1752149" cy="2494550"/>
          </a:xfrm>
          <a:prstGeom prst="rect">
            <a:avLst/>
          </a:prstGeom>
          <a:noFill/>
          <a:ln>
            <a:noFill/>
          </a:ln>
        </p:spPr>
      </p:pic>
      <p:sp>
        <p:nvSpPr>
          <p:cNvPr id="100" name="Google Shape;100;p25"/>
          <p:cNvSpPr txBox="1"/>
          <p:nvPr/>
        </p:nvSpPr>
        <p:spPr>
          <a:xfrm>
            <a:off x="308850" y="310775"/>
            <a:ext cx="5841900" cy="13683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4000"/>
              <a:buFont typeface="Arial"/>
              <a:buNone/>
            </a:pPr>
            <a:r>
              <a:rPr lang="en-GB" sz="3000">
                <a:solidFill>
                  <a:srgbClr val="FFFFFF"/>
                </a:solidFill>
                <a:latin typeface="Barlow ExtraBold"/>
                <a:ea typeface="Barlow ExtraBold"/>
                <a:cs typeface="Barlow ExtraBold"/>
                <a:sym typeface="Barlow ExtraBold"/>
              </a:rPr>
              <a:t>DEVELOPMENT LIFECYCLE &amp;</a:t>
            </a:r>
            <a:endParaRPr sz="3000">
              <a:solidFill>
                <a:srgbClr val="FFFFFF"/>
              </a:solidFill>
              <a:latin typeface="Barlow ExtraBold"/>
              <a:ea typeface="Barlow ExtraBold"/>
              <a:cs typeface="Barlow ExtraBold"/>
              <a:sym typeface="Barlow ExtraBold"/>
            </a:endParaRPr>
          </a:p>
          <a:p>
            <a:pPr indent="0" lvl="0" marL="0" marR="0" rtl="0" algn="l">
              <a:lnSpc>
                <a:spcPct val="100000"/>
              </a:lnSpc>
              <a:spcBef>
                <a:spcPts val="0"/>
              </a:spcBef>
              <a:spcAft>
                <a:spcPts val="0"/>
              </a:spcAft>
              <a:buClr>
                <a:srgbClr val="000000"/>
              </a:buClr>
              <a:buSzPts val="4000"/>
              <a:buFont typeface="Arial"/>
              <a:buNone/>
            </a:pPr>
            <a:r>
              <a:rPr lang="en-GB" sz="3000">
                <a:solidFill>
                  <a:srgbClr val="FFFFFF"/>
                </a:solidFill>
                <a:latin typeface="Barlow ExtraBold"/>
                <a:ea typeface="Barlow ExtraBold"/>
                <a:cs typeface="Barlow ExtraBold"/>
                <a:sym typeface="Barlow ExtraBold"/>
              </a:rPr>
              <a:t>AGILE TECHNIQUES</a:t>
            </a:r>
            <a:endParaRPr sz="3000">
              <a:solidFill>
                <a:srgbClr val="FFFFFF"/>
              </a:solidFill>
              <a:latin typeface="Barlow ExtraBold"/>
              <a:ea typeface="Barlow ExtraBold"/>
              <a:cs typeface="Barlow ExtraBold"/>
              <a:sym typeface="Barlow ExtraBold"/>
            </a:endParaRPr>
          </a:p>
          <a:p>
            <a:pPr indent="0" lvl="0" marL="0" marR="0" rtl="0" algn="l">
              <a:lnSpc>
                <a:spcPct val="100000"/>
              </a:lnSpc>
              <a:spcBef>
                <a:spcPts val="0"/>
              </a:spcBef>
              <a:spcAft>
                <a:spcPts val="0"/>
              </a:spcAft>
              <a:buClr>
                <a:srgbClr val="000000"/>
              </a:buClr>
              <a:buSzPts val="4000"/>
              <a:buFont typeface="Arial"/>
              <a:buNone/>
            </a:pPr>
            <a:r>
              <a:rPr lang="en-GB" sz="2500">
                <a:solidFill>
                  <a:srgbClr val="999999"/>
                </a:solidFill>
                <a:latin typeface="Barlow ExtraBold"/>
                <a:ea typeface="Barlow ExtraBold"/>
                <a:cs typeface="Barlow ExtraBold"/>
                <a:sym typeface="Barlow ExtraBold"/>
              </a:rPr>
              <a:t>LESSON 10 - WORKSHOP </a:t>
            </a:r>
            <a:endParaRPr sz="2500">
              <a:solidFill>
                <a:srgbClr val="999999"/>
              </a:solidFill>
              <a:latin typeface="Barlow ExtraBold"/>
              <a:ea typeface="Barlow ExtraBold"/>
              <a:cs typeface="Barlow ExtraBold"/>
              <a:sym typeface="Barlow ExtraBold"/>
            </a:endParaRPr>
          </a:p>
          <a:p>
            <a:pPr indent="0" lvl="0" marL="0" marR="0" rtl="0" algn="l">
              <a:lnSpc>
                <a:spcPct val="65000"/>
              </a:lnSpc>
              <a:spcBef>
                <a:spcPts val="0"/>
              </a:spcBef>
              <a:spcAft>
                <a:spcPts val="0"/>
              </a:spcAft>
              <a:buClr>
                <a:srgbClr val="000000"/>
              </a:buClr>
              <a:buSzPts val="4000"/>
              <a:buFont typeface="Arial"/>
              <a:buNone/>
            </a:pPr>
            <a:r>
              <a:t/>
            </a:r>
            <a:endParaRPr sz="4000">
              <a:solidFill>
                <a:srgbClr val="FFFFFF"/>
              </a:solidFill>
              <a:latin typeface="Barlow ExtraBold"/>
              <a:ea typeface="Barlow ExtraBold"/>
              <a:cs typeface="Barlow ExtraBold"/>
              <a:sym typeface="Barlow ExtraBold"/>
            </a:endParaRPr>
          </a:p>
          <a:p>
            <a:pPr indent="0" lvl="0" marL="0" marR="0" rtl="0" algn="l">
              <a:lnSpc>
                <a:spcPct val="65000"/>
              </a:lnSpc>
              <a:spcBef>
                <a:spcPts val="0"/>
              </a:spcBef>
              <a:spcAft>
                <a:spcPts val="0"/>
              </a:spcAft>
              <a:buClr>
                <a:srgbClr val="000000"/>
              </a:buClr>
              <a:buSzPts val="4000"/>
              <a:buFont typeface="Arial"/>
              <a:buNone/>
            </a:pPr>
            <a:r>
              <a:t/>
            </a:r>
            <a:endParaRPr sz="4000">
              <a:solidFill>
                <a:srgbClr val="FFFFFF"/>
              </a:solidFill>
              <a:latin typeface="Barlow ExtraBold"/>
              <a:ea typeface="Barlow ExtraBold"/>
              <a:cs typeface="Barlow ExtraBold"/>
              <a:sym typeface="Barlow ExtraBold"/>
            </a:endParaRPr>
          </a:p>
          <a:p>
            <a:pPr indent="0" lvl="0" marL="0" marR="0" rtl="0" algn="l">
              <a:lnSpc>
                <a:spcPct val="65000"/>
              </a:lnSpc>
              <a:spcBef>
                <a:spcPts val="0"/>
              </a:spcBef>
              <a:spcAft>
                <a:spcPts val="0"/>
              </a:spcAft>
              <a:buClr>
                <a:srgbClr val="000000"/>
              </a:buClr>
              <a:buSzPts val="4000"/>
              <a:buFont typeface="Arial"/>
              <a:buNone/>
            </a:pPr>
            <a:r>
              <a:t/>
            </a:r>
            <a:endParaRPr sz="4000">
              <a:solidFill>
                <a:srgbClr val="FFFFFF"/>
              </a:solidFill>
              <a:latin typeface="Barlow ExtraBold"/>
              <a:ea typeface="Barlow ExtraBold"/>
              <a:cs typeface="Barlow ExtraBold"/>
              <a:sym typeface="Barlow ExtraBold"/>
            </a:endParaRPr>
          </a:p>
          <a:p>
            <a:pPr indent="0" lvl="0" marL="0" marR="0" rtl="0" algn="l">
              <a:lnSpc>
                <a:spcPct val="65000"/>
              </a:lnSpc>
              <a:spcBef>
                <a:spcPts val="0"/>
              </a:spcBef>
              <a:spcAft>
                <a:spcPts val="0"/>
              </a:spcAft>
              <a:buClr>
                <a:srgbClr val="000000"/>
              </a:buClr>
              <a:buSzPts val="4000"/>
              <a:buFont typeface="Arial"/>
              <a:buNone/>
            </a:pPr>
            <a:r>
              <a:t/>
            </a:r>
            <a:endParaRPr sz="4000">
              <a:solidFill>
                <a:srgbClr val="FFFFFF"/>
              </a:solidFill>
              <a:latin typeface="Barlow ExtraBold"/>
              <a:ea typeface="Barlow ExtraBold"/>
              <a:cs typeface="Barlow ExtraBold"/>
              <a:sym typeface="Barlow ExtraBold"/>
            </a:endParaRPr>
          </a:p>
          <a:p>
            <a:pPr indent="0" lvl="0" marL="0" marR="0" rtl="0" algn="l">
              <a:lnSpc>
                <a:spcPct val="65000"/>
              </a:lnSpc>
              <a:spcBef>
                <a:spcPts val="0"/>
              </a:spcBef>
              <a:spcAft>
                <a:spcPts val="0"/>
              </a:spcAft>
              <a:buClr>
                <a:srgbClr val="000000"/>
              </a:buClr>
              <a:buSzPts val="4000"/>
              <a:buFont typeface="Arial"/>
              <a:buNone/>
            </a:pPr>
            <a:r>
              <a:t/>
            </a:r>
            <a:endParaRPr sz="4000">
              <a:solidFill>
                <a:srgbClr val="FFFFFF"/>
              </a:solidFill>
              <a:latin typeface="Barlow ExtraBold"/>
              <a:ea typeface="Barlow ExtraBold"/>
              <a:cs typeface="Barlow ExtraBold"/>
              <a:sym typeface="Barlow ExtraBold"/>
            </a:endParaRPr>
          </a:p>
          <a:p>
            <a:pPr indent="0" lvl="0" marL="0" marR="0" rtl="0" algn="l">
              <a:lnSpc>
                <a:spcPct val="65000"/>
              </a:lnSpc>
              <a:spcBef>
                <a:spcPts val="0"/>
              </a:spcBef>
              <a:spcAft>
                <a:spcPts val="0"/>
              </a:spcAft>
              <a:buClr>
                <a:srgbClr val="000000"/>
              </a:buClr>
              <a:buSzPts val="4000"/>
              <a:buFont typeface="Arial"/>
              <a:buNone/>
            </a:pPr>
            <a:r>
              <a:t/>
            </a:r>
            <a:endParaRPr sz="4000">
              <a:solidFill>
                <a:srgbClr val="FFFFFF"/>
              </a:solidFill>
              <a:latin typeface="Barlow ExtraBold"/>
              <a:ea typeface="Barlow ExtraBold"/>
              <a:cs typeface="Barlow ExtraBold"/>
              <a:sym typeface="Barlow ExtraBold"/>
            </a:endParaRPr>
          </a:p>
          <a:p>
            <a:pPr indent="0" lvl="0" marL="0" marR="0" rtl="0" algn="l">
              <a:lnSpc>
                <a:spcPct val="65000"/>
              </a:lnSpc>
              <a:spcBef>
                <a:spcPts val="0"/>
              </a:spcBef>
              <a:spcAft>
                <a:spcPts val="0"/>
              </a:spcAft>
              <a:buClr>
                <a:srgbClr val="000000"/>
              </a:buClr>
              <a:buSzPts val="4000"/>
              <a:buFont typeface="Arial"/>
              <a:buNone/>
            </a:pPr>
            <a:r>
              <a:t/>
            </a:r>
            <a:endParaRPr sz="4000">
              <a:solidFill>
                <a:srgbClr val="FFFFFF"/>
              </a:solidFill>
              <a:latin typeface="Barlow ExtraBold"/>
              <a:ea typeface="Barlow ExtraBold"/>
              <a:cs typeface="Barlow ExtraBold"/>
              <a:sym typeface="Barlow ExtraBold"/>
            </a:endParaRPr>
          </a:p>
          <a:p>
            <a:pPr indent="0" lvl="0" marL="0" marR="0" rtl="0" algn="l">
              <a:lnSpc>
                <a:spcPct val="65000"/>
              </a:lnSpc>
              <a:spcBef>
                <a:spcPts val="0"/>
              </a:spcBef>
              <a:spcAft>
                <a:spcPts val="0"/>
              </a:spcAft>
              <a:buClr>
                <a:srgbClr val="000000"/>
              </a:buClr>
              <a:buSzPts val="4000"/>
              <a:buFont typeface="Arial"/>
              <a:buNone/>
            </a:pPr>
            <a:r>
              <a:t/>
            </a:r>
            <a:endParaRPr sz="4700">
              <a:solidFill>
                <a:srgbClr val="FFFFFF"/>
              </a:solidFill>
              <a:latin typeface="Barlow ExtraBold"/>
              <a:ea typeface="Barlow ExtraBold"/>
              <a:cs typeface="Barlow ExtraBold"/>
              <a:sym typeface="Barlow ExtraBold"/>
            </a:endParaRPr>
          </a:p>
          <a:p>
            <a:pPr indent="0" lvl="0" marL="0" marR="0" rtl="0" algn="l">
              <a:lnSpc>
                <a:spcPct val="65000"/>
              </a:lnSpc>
              <a:spcBef>
                <a:spcPts val="0"/>
              </a:spcBef>
              <a:spcAft>
                <a:spcPts val="0"/>
              </a:spcAft>
              <a:buClr>
                <a:srgbClr val="000000"/>
              </a:buClr>
              <a:buSzPts val="4000"/>
              <a:buFont typeface="Arial"/>
              <a:buNone/>
            </a:pPr>
            <a:r>
              <a:t/>
            </a:r>
            <a:endParaRPr sz="2100">
              <a:solidFill>
                <a:srgbClr val="F54996"/>
              </a:solidFill>
              <a:latin typeface="Barlow"/>
              <a:ea typeface="Barlow"/>
              <a:cs typeface="Barlow"/>
              <a:sym typeface="Barlow"/>
            </a:endParaRPr>
          </a:p>
          <a:p>
            <a:pPr indent="0" lvl="0" marL="0" marR="0" rtl="0" algn="l">
              <a:lnSpc>
                <a:spcPct val="65000"/>
              </a:lnSpc>
              <a:spcBef>
                <a:spcPts val="0"/>
              </a:spcBef>
              <a:spcAft>
                <a:spcPts val="0"/>
              </a:spcAft>
              <a:buClr>
                <a:srgbClr val="000000"/>
              </a:buClr>
              <a:buSzPts val="4000"/>
              <a:buFont typeface="Arial"/>
              <a:buNone/>
            </a:pPr>
            <a:r>
              <a:t/>
            </a:r>
            <a:endParaRPr sz="1200">
              <a:solidFill>
                <a:srgbClr val="F54996"/>
              </a:solidFill>
              <a:latin typeface="Barlow"/>
              <a:ea typeface="Barlow"/>
              <a:cs typeface="Barlow"/>
              <a:sym typeface="Barlow"/>
            </a:endParaRPr>
          </a:p>
        </p:txBody>
      </p:sp>
      <p:sp>
        <p:nvSpPr>
          <p:cNvPr id="101" name="Google Shape;101;p25"/>
          <p:cNvSpPr txBox="1"/>
          <p:nvPr/>
        </p:nvSpPr>
        <p:spPr>
          <a:xfrm>
            <a:off x="159150" y="4576200"/>
            <a:ext cx="5333400" cy="567300"/>
          </a:xfrm>
          <a:prstGeom prst="rect">
            <a:avLst/>
          </a:prstGeom>
          <a:noFill/>
          <a:ln>
            <a:noFill/>
          </a:ln>
        </p:spPr>
        <p:txBody>
          <a:bodyPr anchorCtr="0" anchor="t" bIns="91425" lIns="91425" spcFirstLastPara="1" rIns="91425" wrap="square" tIns="91425">
            <a:noAutofit/>
          </a:bodyPr>
          <a:lstStyle/>
          <a:p>
            <a:pPr indent="0" lvl="0" marL="0" rtl="0" algn="l">
              <a:lnSpc>
                <a:spcPct val="65000"/>
              </a:lnSpc>
              <a:spcBef>
                <a:spcPts val="0"/>
              </a:spcBef>
              <a:spcAft>
                <a:spcPts val="0"/>
              </a:spcAft>
              <a:buClr>
                <a:schemeClr val="dk1"/>
              </a:buClr>
              <a:buSzPts val="4000"/>
              <a:buFont typeface="Arial"/>
              <a:buNone/>
            </a:pPr>
            <a:r>
              <a:rPr b="1" lang="en-GB" sz="2100">
                <a:solidFill>
                  <a:srgbClr val="F54996"/>
                </a:solidFill>
                <a:latin typeface="Barlow"/>
                <a:ea typeface="Barlow"/>
                <a:cs typeface="Barlow"/>
                <a:sym typeface="Barlow"/>
              </a:rPr>
              <a:t>NANODEGREE → FOUNDATION MODULE</a:t>
            </a:r>
            <a:r>
              <a:rPr lang="en-GB" sz="2100">
                <a:solidFill>
                  <a:srgbClr val="F54996"/>
                </a:solidFill>
                <a:latin typeface="Barlow"/>
                <a:ea typeface="Barlow"/>
                <a:cs typeface="Barlow"/>
                <a:sym typeface="Barlow"/>
              </a:rPr>
              <a:t>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grpSp>
        <p:nvGrpSpPr>
          <p:cNvPr id="197" name="Google Shape;197;p34"/>
          <p:cNvGrpSpPr/>
          <p:nvPr/>
        </p:nvGrpSpPr>
        <p:grpSpPr>
          <a:xfrm>
            <a:off x="368600" y="445250"/>
            <a:ext cx="3431750" cy="3760625"/>
            <a:chOff x="368600" y="445250"/>
            <a:chExt cx="3431750" cy="3760625"/>
          </a:xfrm>
        </p:grpSpPr>
        <p:sp>
          <p:nvSpPr>
            <p:cNvPr id="198" name="Google Shape;198;p34"/>
            <p:cNvSpPr/>
            <p:nvPr/>
          </p:nvSpPr>
          <p:spPr>
            <a:xfrm>
              <a:off x="1957600" y="445250"/>
              <a:ext cx="1842600" cy="10902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4"/>
            <p:cNvSpPr/>
            <p:nvPr/>
          </p:nvSpPr>
          <p:spPr>
            <a:xfrm>
              <a:off x="376200" y="1535450"/>
              <a:ext cx="982600" cy="1266725"/>
            </a:xfrm>
            <a:prstGeom prst="flowChartMagneticDisk">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sz="1700">
                  <a:latin typeface="Barlow Medium"/>
                  <a:ea typeface="Barlow Medium"/>
                  <a:cs typeface="Barlow Medium"/>
                  <a:sym typeface="Barlow Medium"/>
                </a:rPr>
                <a:t>DB</a:t>
              </a:r>
              <a:endParaRPr sz="1700">
                <a:latin typeface="Barlow Medium"/>
                <a:ea typeface="Barlow Medium"/>
                <a:cs typeface="Barlow Medium"/>
                <a:sym typeface="Barlow Medium"/>
              </a:endParaRPr>
            </a:p>
          </p:txBody>
        </p:sp>
        <p:sp>
          <p:nvSpPr>
            <p:cNvPr id="200" name="Google Shape;200;p34"/>
            <p:cNvSpPr/>
            <p:nvPr/>
          </p:nvSpPr>
          <p:spPr>
            <a:xfrm>
              <a:off x="2003650" y="2019025"/>
              <a:ext cx="1796700" cy="645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latin typeface="Barlow Medium"/>
                  <a:ea typeface="Barlow Medium"/>
                  <a:cs typeface="Barlow Medium"/>
                  <a:sym typeface="Barlow Medium"/>
                </a:rPr>
                <a:t>BACK END LOGIC</a:t>
              </a:r>
              <a:endParaRPr>
                <a:latin typeface="Barlow Medium"/>
                <a:ea typeface="Barlow Medium"/>
                <a:cs typeface="Barlow Medium"/>
                <a:sym typeface="Barlow Medium"/>
              </a:endParaRPr>
            </a:p>
          </p:txBody>
        </p:sp>
        <p:sp>
          <p:nvSpPr>
            <p:cNvPr id="201" name="Google Shape;201;p34"/>
            <p:cNvSpPr/>
            <p:nvPr/>
          </p:nvSpPr>
          <p:spPr>
            <a:xfrm>
              <a:off x="1957600" y="3115675"/>
              <a:ext cx="1842600" cy="10902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4"/>
            <p:cNvSpPr/>
            <p:nvPr/>
          </p:nvSpPr>
          <p:spPr>
            <a:xfrm rot="10800000">
              <a:off x="368600" y="3139975"/>
              <a:ext cx="982500" cy="1065900"/>
            </a:xfrm>
            <a:prstGeom prst="flowChartDelay">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3" name="Google Shape;203;p34"/>
            <p:cNvPicPr preferRelativeResize="0"/>
            <p:nvPr/>
          </p:nvPicPr>
          <p:blipFill>
            <a:blip r:embed="rId3">
              <a:alphaModFix/>
            </a:blip>
            <a:stretch>
              <a:fillRect/>
            </a:stretch>
          </p:blipFill>
          <p:spPr>
            <a:xfrm>
              <a:off x="2532225" y="510400"/>
              <a:ext cx="739525" cy="959900"/>
            </a:xfrm>
            <a:prstGeom prst="rect">
              <a:avLst/>
            </a:prstGeom>
            <a:noFill/>
            <a:ln>
              <a:noFill/>
            </a:ln>
          </p:spPr>
        </p:pic>
        <p:sp>
          <p:nvSpPr>
            <p:cNvPr id="204" name="Google Shape;204;p34"/>
            <p:cNvSpPr txBox="1"/>
            <p:nvPr/>
          </p:nvSpPr>
          <p:spPr>
            <a:xfrm>
              <a:off x="2360800" y="1577138"/>
              <a:ext cx="1082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latin typeface="Barlow"/>
                  <a:ea typeface="Barlow"/>
                  <a:cs typeface="Barlow"/>
                  <a:sym typeface="Barlow"/>
                </a:rPr>
                <a:t>YES / NO</a:t>
              </a:r>
              <a:endParaRPr>
                <a:latin typeface="Barlow"/>
                <a:ea typeface="Barlow"/>
                <a:cs typeface="Barlow"/>
                <a:sym typeface="Barlow"/>
              </a:endParaRPr>
            </a:p>
          </p:txBody>
        </p:sp>
        <p:pic>
          <p:nvPicPr>
            <p:cNvPr id="205" name="Google Shape;205;p34"/>
            <p:cNvPicPr preferRelativeResize="0"/>
            <p:nvPr/>
          </p:nvPicPr>
          <p:blipFill>
            <a:blip r:embed="rId4">
              <a:alphaModFix/>
            </a:blip>
            <a:stretch>
              <a:fillRect/>
            </a:stretch>
          </p:blipFill>
          <p:spPr>
            <a:xfrm>
              <a:off x="2284600" y="3229175"/>
              <a:ext cx="1196675" cy="818050"/>
            </a:xfrm>
            <a:prstGeom prst="rect">
              <a:avLst/>
            </a:prstGeom>
            <a:noFill/>
            <a:ln>
              <a:noFill/>
            </a:ln>
          </p:spPr>
        </p:pic>
        <p:pic>
          <p:nvPicPr>
            <p:cNvPr id="206" name="Google Shape;206;p34"/>
            <p:cNvPicPr preferRelativeResize="0"/>
            <p:nvPr/>
          </p:nvPicPr>
          <p:blipFill>
            <a:blip r:embed="rId5">
              <a:alphaModFix/>
            </a:blip>
            <a:stretch>
              <a:fillRect/>
            </a:stretch>
          </p:blipFill>
          <p:spPr>
            <a:xfrm>
              <a:off x="563950" y="3274225"/>
              <a:ext cx="739525" cy="739525"/>
            </a:xfrm>
            <a:prstGeom prst="rect">
              <a:avLst/>
            </a:prstGeom>
            <a:noFill/>
            <a:ln>
              <a:noFill/>
            </a:ln>
          </p:spPr>
        </p:pic>
        <p:cxnSp>
          <p:nvCxnSpPr>
            <p:cNvPr id="207" name="Google Shape;207;p34"/>
            <p:cNvCxnSpPr/>
            <p:nvPr/>
          </p:nvCxnSpPr>
          <p:spPr>
            <a:xfrm>
              <a:off x="2210925" y="1535375"/>
              <a:ext cx="7800" cy="460500"/>
            </a:xfrm>
            <a:prstGeom prst="straightConnector1">
              <a:avLst/>
            </a:prstGeom>
            <a:noFill/>
            <a:ln cap="flat" cmpd="sng" w="28575">
              <a:solidFill>
                <a:srgbClr val="38761D"/>
              </a:solidFill>
              <a:prstDash val="solid"/>
              <a:round/>
              <a:headEnd len="med" w="med" type="none"/>
              <a:tailEnd len="med" w="med" type="none"/>
            </a:ln>
          </p:spPr>
        </p:cxnSp>
        <p:cxnSp>
          <p:nvCxnSpPr>
            <p:cNvPr id="208" name="Google Shape;208;p34"/>
            <p:cNvCxnSpPr/>
            <p:nvPr/>
          </p:nvCxnSpPr>
          <p:spPr>
            <a:xfrm>
              <a:off x="2218625" y="2679225"/>
              <a:ext cx="0" cy="429900"/>
            </a:xfrm>
            <a:prstGeom prst="straightConnector1">
              <a:avLst/>
            </a:prstGeom>
            <a:noFill/>
            <a:ln cap="flat" cmpd="sng" w="28575">
              <a:solidFill>
                <a:srgbClr val="38761D"/>
              </a:solidFill>
              <a:prstDash val="solid"/>
              <a:round/>
              <a:headEnd len="med" w="med" type="none"/>
              <a:tailEnd len="med" w="med" type="none"/>
            </a:ln>
          </p:spPr>
        </p:cxnSp>
        <p:cxnSp>
          <p:nvCxnSpPr>
            <p:cNvPr id="209" name="Google Shape;209;p34"/>
            <p:cNvCxnSpPr>
              <a:stCxn id="200" idx="1"/>
            </p:cNvCxnSpPr>
            <p:nvPr/>
          </p:nvCxnSpPr>
          <p:spPr>
            <a:xfrm flipH="1">
              <a:off x="1351150" y="2341525"/>
              <a:ext cx="652500" cy="7500"/>
            </a:xfrm>
            <a:prstGeom prst="straightConnector1">
              <a:avLst/>
            </a:prstGeom>
            <a:noFill/>
            <a:ln cap="flat" cmpd="sng" w="28575">
              <a:solidFill>
                <a:srgbClr val="38761D"/>
              </a:solidFill>
              <a:prstDash val="solid"/>
              <a:round/>
              <a:headEnd len="med" w="med" type="none"/>
              <a:tailEnd len="med" w="med" type="none"/>
            </a:ln>
          </p:spPr>
        </p:cxnSp>
      </p:grpSp>
      <p:sp>
        <p:nvSpPr>
          <p:cNvPr id="210" name="Google Shape;210;p34"/>
          <p:cNvSpPr/>
          <p:nvPr/>
        </p:nvSpPr>
        <p:spPr>
          <a:xfrm flipH="1">
            <a:off x="4436350" y="452950"/>
            <a:ext cx="1842600" cy="10902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4"/>
          <p:cNvSpPr/>
          <p:nvPr/>
        </p:nvSpPr>
        <p:spPr>
          <a:xfrm flipH="1">
            <a:off x="6877750" y="1543150"/>
            <a:ext cx="982600" cy="1266725"/>
          </a:xfrm>
          <a:prstGeom prst="flowChartMagneticDisk">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sz="1700">
                <a:latin typeface="Barlow Medium"/>
                <a:ea typeface="Barlow Medium"/>
                <a:cs typeface="Barlow Medium"/>
                <a:sym typeface="Barlow Medium"/>
              </a:rPr>
              <a:t>DB</a:t>
            </a:r>
            <a:endParaRPr sz="1700">
              <a:latin typeface="Barlow Medium"/>
              <a:ea typeface="Barlow Medium"/>
              <a:cs typeface="Barlow Medium"/>
              <a:sym typeface="Barlow Medium"/>
            </a:endParaRPr>
          </a:p>
        </p:txBody>
      </p:sp>
      <p:sp>
        <p:nvSpPr>
          <p:cNvPr id="212" name="Google Shape;212;p34"/>
          <p:cNvSpPr/>
          <p:nvPr/>
        </p:nvSpPr>
        <p:spPr>
          <a:xfrm flipH="1">
            <a:off x="4436200" y="2026725"/>
            <a:ext cx="1796700" cy="645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latin typeface="Barlow Medium"/>
                <a:ea typeface="Barlow Medium"/>
                <a:cs typeface="Barlow Medium"/>
                <a:sym typeface="Barlow Medium"/>
              </a:rPr>
              <a:t>BACK END LOGIC</a:t>
            </a:r>
            <a:endParaRPr>
              <a:latin typeface="Barlow Medium"/>
              <a:ea typeface="Barlow Medium"/>
              <a:cs typeface="Barlow Medium"/>
              <a:sym typeface="Barlow Medium"/>
            </a:endParaRPr>
          </a:p>
        </p:txBody>
      </p:sp>
      <p:sp>
        <p:nvSpPr>
          <p:cNvPr id="213" name="Google Shape;213;p34"/>
          <p:cNvSpPr/>
          <p:nvPr/>
        </p:nvSpPr>
        <p:spPr>
          <a:xfrm flipH="1">
            <a:off x="4436350" y="3123375"/>
            <a:ext cx="1842600" cy="10902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4" name="Google Shape;214;p34"/>
          <p:cNvPicPr preferRelativeResize="0"/>
          <p:nvPr/>
        </p:nvPicPr>
        <p:blipFill>
          <a:blip r:embed="rId4">
            <a:alphaModFix/>
          </a:blip>
          <a:stretch>
            <a:fillRect/>
          </a:stretch>
        </p:blipFill>
        <p:spPr>
          <a:xfrm>
            <a:off x="4755275" y="3236875"/>
            <a:ext cx="1196675" cy="818050"/>
          </a:xfrm>
          <a:prstGeom prst="rect">
            <a:avLst/>
          </a:prstGeom>
          <a:noFill/>
          <a:ln>
            <a:noFill/>
          </a:ln>
        </p:spPr>
      </p:pic>
      <p:cxnSp>
        <p:nvCxnSpPr>
          <p:cNvPr id="215" name="Google Shape;215;p34"/>
          <p:cNvCxnSpPr/>
          <p:nvPr/>
        </p:nvCxnSpPr>
        <p:spPr>
          <a:xfrm flipH="1">
            <a:off x="6017825" y="1543075"/>
            <a:ext cx="7800" cy="460500"/>
          </a:xfrm>
          <a:prstGeom prst="straightConnector1">
            <a:avLst/>
          </a:prstGeom>
          <a:noFill/>
          <a:ln cap="flat" cmpd="sng" w="28575">
            <a:solidFill>
              <a:srgbClr val="38761D"/>
            </a:solidFill>
            <a:prstDash val="solid"/>
            <a:round/>
            <a:headEnd len="med" w="med" type="none"/>
            <a:tailEnd len="med" w="med" type="none"/>
          </a:ln>
        </p:spPr>
      </p:cxnSp>
      <p:cxnSp>
        <p:nvCxnSpPr>
          <p:cNvPr id="216" name="Google Shape;216;p34"/>
          <p:cNvCxnSpPr/>
          <p:nvPr/>
        </p:nvCxnSpPr>
        <p:spPr>
          <a:xfrm>
            <a:off x="6017925" y="2686925"/>
            <a:ext cx="0" cy="429900"/>
          </a:xfrm>
          <a:prstGeom prst="straightConnector1">
            <a:avLst/>
          </a:prstGeom>
          <a:noFill/>
          <a:ln cap="flat" cmpd="sng" w="28575">
            <a:solidFill>
              <a:srgbClr val="38761D"/>
            </a:solidFill>
            <a:prstDash val="solid"/>
            <a:round/>
            <a:headEnd len="med" w="med" type="none"/>
            <a:tailEnd len="med" w="med" type="none"/>
          </a:ln>
        </p:spPr>
      </p:cxnSp>
      <p:cxnSp>
        <p:nvCxnSpPr>
          <p:cNvPr id="217" name="Google Shape;217;p34"/>
          <p:cNvCxnSpPr>
            <a:stCxn id="212" idx="1"/>
          </p:cNvCxnSpPr>
          <p:nvPr/>
        </p:nvCxnSpPr>
        <p:spPr>
          <a:xfrm>
            <a:off x="6232900" y="2349225"/>
            <a:ext cx="652500" cy="7500"/>
          </a:xfrm>
          <a:prstGeom prst="straightConnector1">
            <a:avLst/>
          </a:prstGeom>
          <a:noFill/>
          <a:ln cap="flat" cmpd="sng" w="28575">
            <a:solidFill>
              <a:srgbClr val="38761D"/>
            </a:solidFill>
            <a:prstDash val="solid"/>
            <a:round/>
            <a:headEnd len="med" w="med" type="none"/>
            <a:tailEnd len="med" w="med" type="none"/>
          </a:ln>
        </p:spPr>
      </p:cxnSp>
      <p:cxnSp>
        <p:nvCxnSpPr>
          <p:cNvPr id="218" name="Google Shape;218;p34"/>
          <p:cNvCxnSpPr/>
          <p:nvPr/>
        </p:nvCxnSpPr>
        <p:spPr>
          <a:xfrm flipH="1" rot="10800000">
            <a:off x="6278950" y="2809875"/>
            <a:ext cx="1074000" cy="660000"/>
          </a:xfrm>
          <a:prstGeom prst="bentConnector3">
            <a:avLst>
              <a:gd fmla="val 100137" name="adj1"/>
            </a:avLst>
          </a:prstGeom>
          <a:noFill/>
          <a:ln cap="flat" cmpd="sng" w="28575">
            <a:solidFill>
              <a:srgbClr val="38761D"/>
            </a:solidFill>
            <a:prstDash val="solid"/>
            <a:round/>
            <a:headEnd len="med" w="med" type="none"/>
            <a:tailEnd len="med" w="med" type="none"/>
          </a:ln>
        </p:spPr>
      </p:cxnSp>
      <p:pic>
        <p:nvPicPr>
          <p:cNvPr id="219" name="Google Shape;219;p34"/>
          <p:cNvPicPr preferRelativeResize="0"/>
          <p:nvPr/>
        </p:nvPicPr>
        <p:blipFill rotWithShape="1">
          <a:blip r:embed="rId6">
            <a:alphaModFix/>
          </a:blip>
          <a:srcRect b="6916" l="0" r="0" t="-5438"/>
          <a:stretch/>
        </p:blipFill>
        <p:spPr>
          <a:xfrm>
            <a:off x="4630838" y="513100"/>
            <a:ext cx="1453624" cy="1006837"/>
          </a:xfrm>
          <a:prstGeom prst="rect">
            <a:avLst/>
          </a:prstGeom>
          <a:noFill/>
          <a:ln>
            <a:noFill/>
          </a:ln>
        </p:spPr>
      </p:pic>
      <p:cxnSp>
        <p:nvCxnSpPr>
          <p:cNvPr id="220" name="Google Shape;220;p34"/>
          <p:cNvCxnSpPr>
            <a:stCxn id="200" idx="1"/>
            <a:endCxn id="202" idx="1"/>
          </p:cNvCxnSpPr>
          <p:nvPr/>
        </p:nvCxnSpPr>
        <p:spPr>
          <a:xfrm flipH="1">
            <a:off x="1351150" y="2341525"/>
            <a:ext cx="652500" cy="1331400"/>
          </a:xfrm>
          <a:prstGeom prst="bentConnector3">
            <a:avLst>
              <a:gd fmla="val 50004" name="adj1"/>
            </a:avLst>
          </a:prstGeom>
          <a:noFill/>
          <a:ln cap="flat" cmpd="sng" w="28575">
            <a:solidFill>
              <a:srgbClr val="38761D"/>
            </a:solidFill>
            <a:prstDash val="solid"/>
            <a:round/>
            <a:headEnd len="med" w="med" type="none"/>
            <a:tailEnd len="med" w="med" type="none"/>
          </a:ln>
        </p:spPr>
      </p:cxnSp>
      <p:cxnSp>
        <p:nvCxnSpPr>
          <p:cNvPr id="221" name="Google Shape;221;p34"/>
          <p:cNvCxnSpPr/>
          <p:nvPr/>
        </p:nvCxnSpPr>
        <p:spPr>
          <a:xfrm flipH="1">
            <a:off x="4113850" y="398925"/>
            <a:ext cx="9000" cy="3908100"/>
          </a:xfrm>
          <a:prstGeom prst="straightConnector1">
            <a:avLst/>
          </a:prstGeom>
          <a:noFill/>
          <a:ln cap="flat" cmpd="sng" w="76200">
            <a:solidFill>
              <a:srgbClr val="666666"/>
            </a:solidFill>
            <a:prstDash val="solid"/>
            <a:round/>
            <a:headEnd len="med" w="med" type="none"/>
            <a:tailEnd len="med" w="med" type="none"/>
          </a:ln>
        </p:spPr>
      </p:cxnSp>
      <p:grpSp>
        <p:nvGrpSpPr>
          <p:cNvPr id="222" name="Google Shape;222;p34"/>
          <p:cNvGrpSpPr/>
          <p:nvPr/>
        </p:nvGrpSpPr>
        <p:grpSpPr>
          <a:xfrm>
            <a:off x="117574" y="38402"/>
            <a:ext cx="1540601" cy="414548"/>
            <a:chOff x="79174" y="30752"/>
            <a:chExt cx="1540601" cy="414548"/>
          </a:xfrm>
        </p:grpSpPr>
        <p:pic>
          <p:nvPicPr>
            <p:cNvPr id="223" name="Google Shape;223;p34"/>
            <p:cNvPicPr preferRelativeResize="0"/>
            <p:nvPr/>
          </p:nvPicPr>
          <p:blipFill rotWithShape="1">
            <a:blip r:embed="rId7">
              <a:alphaModFix/>
            </a:blip>
            <a:srcRect b="0" l="0" r="0" t="0"/>
            <a:stretch/>
          </p:blipFill>
          <p:spPr>
            <a:xfrm rot="5400000">
              <a:off x="81975" y="27951"/>
              <a:ext cx="338299" cy="343901"/>
            </a:xfrm>
            <a:prstGeom prst="rect">
              <a:avLst/>
            </a:prstGeom>
            <a:noFill/>
            <a:ln>
              <a:noFill/>
            </a:ln>
          </p:spPr>
        </p:pic>
        <p:sp>
          <p:nvSpPr>
            <p:cNvPr id="224" name="Google Shape;224;p34"/>
            <p:cNvSpPr txBox="1"/>
            <p:nvPr/>
          </p:nvSpPr>
          <p:spPr>
            <a:xfrm>
              <a:off x="423075" y="106900"/>
              <a:ext cx="1196700" cy="3384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None/>
              </a:pPr>
              <a:r>
                <a:rPr b="1" lang="en-GB" sz="1600">
                  <a:latin typeface="Barlow"/>
                  <a:ea typeface="Barlow"/>
                  <a:cs typeface="Barlow"/>
                  <a:sym typeface="Barlow"/>
                </a:rPr>
                <a:t>EXAMPLE 1</a:t>
              </a:r>
              <a:endParaRPr b="1" sz="1600">
                <a:solidFill>
                  <a:srgbClr val="000000"/>
                </a:solidFill>
                <a:latin typeface="Barlow"/>
                <a:ea typeface="Barlow"/>
                <a:cs typeface="Barlow"/>
                <a:sym typeface="Barlow"/>
              </a:endParaRPr>
            </a:p>
            <a:p>
              <a:pPr indent="0" lvl="0" marL="0" rtl="0" algn="l">
                <a:lnSpc>
                  <a:spcPct val="110000"/>
                </a:lnSpc>
                <a:spcBef>
                  <a:spcPts val="0"/>
                </a:spcBef>
                <a:spcAft>
                  <a:spcPts val="0"/>
                </a:spcAft>
                <a:buClr>
                  <a:srgbClr val="000000"/>
                </a:buClr>
                <a:buSzPts val="1100"/>
                <a:buFont typeface="Arial"/>
                <a:buNone/>
              </a:pPr>
              <a:r>
                <a:t/>
              </a:r>
              <a:endParaRPr sz="1300">
                <a:latin typeface="Barlow"/>
                <a:ea typeface="Barlow"/>
                <a:cs typeface="Barlow"/>
                <a:sym typeface="Barlow"/>
              </a:endParaRPr>
            </a:p>
          </p:txBody>
        </p:sp>
      </p:grpSp>
      <p:grpSp>
        <p:nvGrpSpPr>
          <p:cNvPr id="225" name="Google Shape;225;p34"/>
          <p:cNvGrpSpPr/>
          <p:nvPr/>
        </p:nvGrpSpPr>
        <p:grpSpPr>
          <a:xfrm>
            <a:off x="7585174" y="38402"/>
            <a:ext cx="1540601" cy="414548"/>
            <a:chOff x="79174" y="30752"/>
            <a:chExt cx="1540601" cy="414548"/>
          </a:xfrm>
        </p:grpSpPr>
        <p:pic>
          <p:nvPicPr>
            <p:cNvPr id="226" name="Google Shape;226;p34"/>
            <p:cNvPicPr preferRelativeResize="0"/>
            <p:nvPr/>
          </p:nvPicPr>
          <p:blipFill rotWithShape="1">
            <a:blip r:embed="rId7">
              <a:alphaModFix/>
            </a:blip>
            <a:srcRect b="0" l="0" r="0" t="0"/>
            <a:stretch/>
          </p:blipFill>
          <p:spPr>
            <a:xfrm rot="5400000">
              <a:off x="81975" y="27951"/>
              <a:ext cx="338299" cy="343901"/>
            </a:xfrm>
            <a:prstGeom prst="rect">
              <a:avLst/>
            </a:prstGeom>
            <a:noFill/>
            <a:ln>
              <a:noFill/>
            </a:ln>
          </p:spPr>
        </p:pic>
        <p:sp>
          <p:nvSpPr>
            <p:cNvPr id="227" name="Google Shape;227;p34"/>
            <p:cNvSpPr txBox="1"/>
            <p:nvPr/>
          </p:nvSpPr>
          <p:spPr>
            <a:xfrm>
              <a:off x="423075" y="106900"/>
              <a:ext cx="1196700" cy="3384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None/>
              </a:pPr>
              <a:r>
                <a:rPr b="1" lang="en-GB" sz="1600">
                  <a:latin typeface="Barlow"/>
                  <a:ea typeface="Barlow"/>
                  <a:cs typeface="Barlow"/>
                  <a:sym typeface="Barlow"/>
                </a:rPr>
                <a:t>EXAMPLE 2</a:t>
              </a:r>
              <a:endParaRPr b="1" sz="1600">
                <a:solidFill>
                  <a:srgbClr val="000000"/>
                </a:solidFill>
                <a:latin typeface="Barlow"/>
                <a:ea typeface="Barlow"/>
                <a:cs typeface="Barlow"/>
                <a:sym typeface="Barlow"/>
              </a:endParaRPr>
            </a:p>
            <a:p>
              <a:pPr indent="0" lvl="0" marL="0" rtl="0" algn="l">
                <a:lnSpc>
                  <a:spcPct val="110000"/>
                </a:lnSpc>
                <a:spcBef>
                  <a:spcPts val="0"/>
                </a:spcBef>
                <a:spcAft>
                  <a:spcPts val="0"/>
                </a:spcAft>
                <a:buClr>
                  <a:srgbClr val="000000"/>
                </a:buClr>
                <a:buSzPts val="1100"/>
                <a:buFont typeface="Arial"/>
                <a:buNone/>
              </a:pPr>
              <a:r>
                <a:t/>
              </a:r>
              <a:endParaRPr sz="1300">
                <a:latin typeface="Barlow"/>
                <a:ea typeface="Barlow"/>
                <a:cs typeface="Barlow"/>
                <a:sym typeface="Barlow"/>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31" name="Shape 231"/>
        <p:cNvGrpSpPr/>
        <p:nvPr/>
      </p:nvGrpSpPr>
      <p:grpSpPr>
        <a:xfrm>
          <a:off x="0" y="0"/>
          <a:ext cx="0" cy="0"/>
          <a:chOff x="0" y="0"/>
          <a:chExt cx="0" cy="0"/>
        </a:xfrm>
      </p:grpSpPr>
      <p:sp>
        <p:nvSpPr>
          <p:cNvPr id="232" name="Google Shape;232;p35"/>
          <p:cNvSpPr txBox="1"/>
          <p:nvPr/>
        </p:nvSpPr>
        <p:spPr>
          <a:xfrm>
            <a:off x="253100" y="349200"/>
            <a:ext cx="7390800" cy="514500"/>
          </a:xfrm>
          <a:prstGeom prst="rect">
            <a:avLst/>
          </a:prstGeom>
          <a:noFill/>
          <a:ln>
            <a:noFill/>
          </a:ln>
        </p:spPr>
        <p:txBody>
          <a:bodyPr anchorCtr="0" anchor="t" bIns="0" lIns="0" spcFirstLastPara="1" rIns="0" wrap="square" tIns="0">
            <a:noAutofit/>
          </a:bodyPr>
          <a:lstStyle/>
          <a:p>
            <a:pPr indent="0" lvl="0" marL="0" rtl="0" algn="l">
              <a:lnSpc>
                <a:spcPct val="65000"/>
              </a:lnSpc>
              <a:spcBef>
                <a:spcPts val="0"/>
              </a:spcBef>
              <a:spcAft>
                <a:spcPts val="0"/>
              </a:spcAft>
              <a:buNone/>
            </a:pPr>
            <a:r>
              <a:rPr lang="en-GB" sz="3400">
                <a:latin typeface="Barlow ExtraBold"/>
                <a:ea typeface="Barlow ExtraBold"/>
                <a:cs typeface="Barlow ExtraBold"/>
                <a:sym typeface="Barlow ExtraBold"/>
              </a:rPr>
              <a:t>IMPLEMENT SOFTWARE</a:t>
            </a:r>
            <a:endParaRPr sz="3400">
              <a:latin typeface="Barlow ExtraBold"/>
              <a:ea typeface="Barlow ExtraBold"/>
              <a:cs typeface="Barlow ExtraBold"/>
              <a:sym typeface="Barlow ExtraBold"/>
            </a:endParaRPr>
          </a:p>
        </p:txBody>
      </p:sp>
      <p:grpSp>
        <p:nvGrpSpPr>
          <p:cNvPr id="233" name="Google Shape;233;p35"/>
          <p:cNvGrpSpPr/>
          <p:nvPr/>
        </p:nvGrpSpPr>
        <p:grpSpPr>
          <a:xfrm>
            <a:off x="309474" y="711302"/>
            <a:ext cx="3983201" cy="383773"/>
            <a:chOff x="461874" y="2757427"/>
            <a:chExt cx="3983201" cy="383773"/>
          </a:xfrm>
        </p:grpSpPr>
        <p:sp>
          <p:nvSpPr>
            <p:cNvPr id="234" name="Google Shape;234;p35"/>
            <p:cNvSpPr txBox="1"/>
            <p:nvPr/>
          </p:nvSpPr>
          <p:spPr>
            <a:xfrm>
              <a:off x="805775" y="2802800"/>
              <a:ext cx="3639300" cy="3384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None/>
              </a:pPr>
              <a:r>
                <a:rPr b="1" lang="en-GB" sz="1600">
                  <a:latin typeface="Barlow"/>
                  <a:ea typeface="Barlow"/>
                  <a:cs typeface="Barlow"/>
                  <a:sym typeface="Barlow"/>
                </a:rPr>
                <a:t>SDLC</a:t>
              </a:r>
              <a:endParaRPr b="1" sz="1600">
                <a:solidFill>
                  <a:srgbClr val="000000"/>
                </a:solidFill>
                <a:latin typeface="Barlow"/>
                <a:ea typeface="Barlow"/>
                <a:cs typeface="Barlow"/>
                <a:sym typeface="Barlow"/>
              </a:endParaRPr>
            </a:p>
            <a:p>
              <a:pPr indent="0" lvl="0" marL="0" rtl="0" algn="l">
                <a:lnSpc>
                  <a:spcPct val="110000"/>
                </a:lnSpc>
                <a:spcBef>
                  <a:spcPts val="0"/>
                </a:spcBef>
                <a:spcAft>
                  <a:spcPts val="0"/>
                </a:spcAft>
                <a:buClr>
                  <a:srgbClr val="000000"/>
                </a:buClr>
                <a:buSzPts val="1100"/>
                <a:buFont typeface="Arial"/>
                <a:buNone/>
              </a:pPr>
              <a:r>
                <a:t/>
              </a:r>
              <a:endParaRPr sz="1300">
                <a:latin typeface="Barlow"/>
                <a:ea typeface="Barlow"/>
                <a:cs typeface="Barlow"/>
                <a:sym typeface="Barlow"/>
              </a:endParaRPr>
            </a:p>
          </p:txBody>
        </p:sp>
        <p:pic>
          <p:nvPicPr>
            <p:cNvPr id="235" name="Google Shape;235;p35"/>
            <p:cNvPicPr preferRelativeResize="0"/>
            <p:nvPr/>
          </p:nvPicPr>
          <p:blipFill rotWithShape="1">
            <a:blip r:embed="rId3">
              <a:alphaModFix/>
            </a:blip>
            <a:srcRect b="0" l="0" r="0" t="0"/>
            <a:stretch/>
          </p:blipFill>
          <p:spPr>
            <a:xfrm rot="5400000">
              <a:off x="464675" y="2754626"/>
              <a:ext cx="338299" cy="343901"/>
            </a:xfrm>
            <a:prstGeom prst="rect">
              <a:avLst/>
            </a:prstGeom>
            <a:noFill/>
            <a:ln>
              <a:noFill/>
            </a:ln>
          </p:spPr>
        </p:pic>
      </p:grpSp>
      <p:pic>
        <p:nvPicPr>
          <p:cNvPr id="236" name="Google Shape;236;p35"/>
          <p:cNvPicPr preferRelativeResize="0"/>
          <p:nvPr/>
        </p:nvPicPr>
        <p:blipFill>
          <a:blip r:embed="rId4">
            <a:alphaModFix/>
          </a:blip>
          <a:stretch>
            <a:fillRect/>
          </a:stretch>
        </p:blipFill>
        <p:spPr>
          <a:xfrm>
            <a:off x="1991250" y="1268700"/>
            <a:ext cx="4667725" cy="33107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40" name="Shape 240"/>
        <p:cNvGrpSpPr/>
        <p:nvPr/>
      </p:nvGrpSpPr>
      <p:grpSpPr>
        <a:xfrm>
          <a:off x="0" y="0"/>
          <a:ext cx="0" cy="0"/>
          <a:chOff x="0" y="0"/>
          <a:chExt cx="0" cy="0"/>
        </a:xfrm>
      </p:grpSpPr>
      <p:sp>
        <p:nvSpPr>
          <p:cNvPr id="241" name="Google Shape;241;p36"/>
          <p:cNvSpPr txBox="1"/>
          <p:nvPr/>
        </p:nvSpPr>
        <p:spPr>
          <a:xfrm>
            <a:off x="253100" y="349200"/>
            <a:ext cx="7390800" cy="514500"/>
          </a:xfrm>
          <a:prstGeom prst="rect">
            <a:avLst/>
          </a:prstGeom>
          <a:noFill/>
          <a:ln>
            <a:noFill/>
          </a:ln>
        </p:spPr>
        <p:txBody>
          <a:bodyPr anchorCtr="0" anchor="t" bIns="0" lIns="0" spcFirstLastPara="1" rIns="0" wrap="square" tIns="0">
            <a:noAutofit/>
          </a:bodyPr>
          <a:lstStyle/>
          <a:p>
            <a:pPr indent="0" lvl="0" marL="0" rtl="0" algn="l">
              <a:lnSpc>
                <a:spcPct val="65000"/>
              </a:lnSpc>
              <a:spcBef>
                <a:spcPts val="0"/>
              </a:spcBef>
              <a:spcAft>
                <a:spcPts val="0"/>
              </a:spcAft>
              <a:buNone/>
            </a:pPr>
            <a:r>
              <a:rPr lang="en-GB" sz="3400">
                <a:latin typeface="Barlow ExtraBold"/>
                <a:ea typeface="Barlow ExtraBold"/>
                <a:cs typeface="Barlow ExtraBold"/>
                <a:sym typeface="Barlow ExtraBold"/>
              </a:rPr>
              <a:t>TESTING</a:t>
            </a:r>
            <a:endParaRPr sz="3400">
              <a:latin typeface="Barlow ExtraBold"/>
              <a:ea typeface="Barlow ExtraBold"/>
              <a:cs typeface="Barlow ExtraBold"/>
              <a:sym typeface="Barlow ExtraBold"/>
            </a:endParaRPr>
          </a:p>
        </p:txBody>
      </p:sp>
      <p:grpSp>
        <p:nvGrpSpPr>
          <p:cNvPr id="242" name="Google Shape;242;p36"/>
          <p:cNvGrpSpPr/>
          <p:nvPr/>
        </p:nvGrpSpPr>
        <p:grpSpPr>
          <a:xfrm>
            <a:off x="309474" y="711302"/>
            <a:ext cx="3983201" cy="383773"/>
            <a:chOff x="461874" y="2757427"/>
            <a:chExt cx="3983201" cy="383773"/>
          </a:xfrm>
        </p:grpSpPr>
        <p:sp>
          <p:nvSpPr>
            <p:cNvPr id="243" name="Google Shape;243;p36"/>
            <p:cNvSpPr txBox="1"/>
            <p:nvPr/>
          </p:nvSpPr>
          <p:spPr>
            <a:xfrm>
              <a:off x="805775" y="2802800"/>
              <a:ext cx="3639300" cy="3384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None/>
              </a:pPr>
              <a:r>
                <a:rPr b="1" lang="en-GB" sz="1600">
                  <a:latin typeface="Barlow"/>
                  <a:ea typeface="Barlow"/>
                  <a:cs typeface="Barlow"/>
                  <a:sym typeface="Barlow"/>
                </a:rPr>
                <a:t>SDLC</a:t>
              </a:r>
              <a:endParaRPr b="1" sz="1600">
                <a:solidFill>
                  <a:srgbClr val="000000"/>
                </a:solidFill>
                <a:latin typeface="Barlow"/>
                <a:ea typeface="Barlow"/>
                <a:cs typeface="Barlow"/>
                <a:sym typeface="Barlow"/>
              </a:endParaRPr>
            </a:p>
            <a:p>
              <a:pPr indent="0" lvl="0" marL="0" rtl="0" algn="l">
                <a:lnSpc>
                  <a:spcPct val="110000"/>
                </a:lnSpc>
                <a:spcBef>
                  <a:spcPts val="0"/>
                </a:spcBef>
                <a:spcAft>
                  <a:spcPts val="0"/>
                </a:spcAft>
                <a:buClr>
                  <a:srgbClr val="000000"/>
                </a:buClr>
                <a:buSzPts val="1100"/>
                <a:buFont typeface="Arial"/>
                <a:buNone/>
              </a:pPr>
              <a:r>
                <a:t/>
              </a:r>
              <a:endParaRPr sz="1300">
                <a:latin typeface="Barlow"/>
                <a:ea typeface="Barlow"/>
                <a:cs typeface="Barlow"/>
                <a:sym typeface="Barlow"/>
              </a:endParaRPr>
            </a:p>
          </p:txBody>
        </p:sp>
        <p:pic>
          <p:nvPicPr>
            <p:cNvPr id="244" name="Google Shape;244;p36"/>
            <p:cNvPicPr preferRelativeResize="0"/>
            <p:nvPr/>
          </p:nvPicPr>
          <p:blipFill rotWithShape="1">
            <a:blip r:embed="rId3">
              <a:alphaModFix/>
            </a:blip>
            <a:srcRect b="0" l="0" r="0" t="0"/>
            <a:stretch/>
          </p:blipFill>
          <p:spPr>
            <a:xfrm rot="5400000">
              <a:off x="464675" y="2754626"/>
              <a:ext cx="338299" cy="343901"/>
            </a:xfrm>
            <a:prstGeom prst="rect">
              <a:avLst/>
            </a:prstGeom>
            <a:noFill/>
            <a:ln>
              <a:noFill/>
            </a:ln>
          </p:spPr>
        </p:pic>
      </p:grpSp>
      <p:pic>
        <p:nvPicPr>
          <p:cNvPr id="245" name="Google Shape;245;p36"/>
          <p:cNvPicPr preferRelativeResize="0"/>
          <p:nvPr/>
        </p:nvPicPr>
        <p:blipFill>
          <a:blip r:embed="rId4">
            <a:alphaModFix/>
          </a:blip>
          <a:stretch>
            <a:fillRect/>
          </a:stretch>
        </p:blipFill>
        <p:spPr>
          <a:xfrm>
            <a:off x="2466788" y="759738"/>
            <a:ext cx="4394125" cy="362402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cxnSp>
        <p:nvCxnSpPr>
          <p:cNvPr id="250" name="Google Shape;250;p37"/>
          <p:cNvCxnSpPr/>
          <p:nvPr/>
        </p:nvCxnSpPr>
        <p:spPr>
          <a:xfrm>
            <a:off x="4464600" y="0"/>
            <a:ext cx="20700" cy="5204400"/>
          </a:xfrm>
          <a:prstGeom prst="straightConnector1">
            <a:avLst/>
          </a:prstGeom>
          <a:noFill/>
          <a:ln cap="flat" cmpd="sng" w="76200">
            <a:solidFill>
              <a:srgbClr val="666666"/>
            </a:solidFill>
            <a:prstDash val="solid"/>
            <a:round/>
            <a:headEnd len="med" w="med" type="none"/>
            <a:tailEnd len="med" w="med" type="none"/>
          </a:ln>
        </p:spPr>
      </p:cxnSp>
      <p:cxnSp>
        <p:nvCxnSpPr>
          <p:cNvPr id="251" name="Google Shape;251;p37"/>
          <p:cNvCxnSpPr/>
          <p:nvPr/>
        </p:nvCxnSpPr>
        <p:spPr>
          <a:xfrm flipH="1">
            <a:off x="0" y="2430000"/>
            <a:ext cx="9193500" cy="70800"/>
          </a:xfrm>
          <a:prstGeom prst="straightConnector1">
            <a:avLst/>
          </a:prstGeom>
          <a:noFill/>
          <a:ln cap="flat" cmpd="sng" w="76200">
            <a:solidFill>
              <a:srgbClr val="666666"/>
            </a:solidFill>
            <a:prstDash val="solid"/>
            <a:round/>
            <a:headEnd len="med" w="med" type="none"/>
            <a:tailEnd len="med" w="med" type="none"/>
          </a:ln>
        </p:spPr>
      </p:cxnSp>
      <p:pic>
        <p:nvPicPr>
          <p:cNvPr id="252" name="Google Shape;252;p37"/>
          <p:cNvPicPr preferRelativeResize="0"/>
          <p:nvPr/>
        </p:nvPicPr>
        <p:blipFill>
          <a:blip r:embed="rId3">
            <a:alphaModFix/>
          </a:blip>
          <a:stretch>
            <a:fillRect/>
          </a:stretch>
        </p:blipFill>
        <p:spPr>
          <a:xfrm>
            <a:off x="3143400" y="1637825"/>
            <a:ext cx="2612701" cy="1867849"/>
          </a:xfrm>
          <a:prstGeom prst="rect">
            <a:avLst/>
          </a:prstGeom>
          <a:noFill/>
          <a:ln cap="flat" cmpd="sng" w="19050">
            <a:solidFill>
              <a:srgbClr val="666666"/>
            </a:solidFill>
            <a:prstDash val="solid"/>
            <a:round/>
            <a:headEnd len="sm" w="sm" type="none"/>
            <a:tailEnd len="sm" w="sm" type="none"/>
          </a:ln>
        </p:spPr>
      </p:pic>
      <p:sp>
        <p:nvSpPr>
          <p:cNvPr id="253" name="Google Shape;253;p37"/>
          <p:cNvSpPr txBox="1"/>
          <p:nvPr/>
        </p:nvSpPr>
        <p:spPr>
          <a:xfrm>
            <a:off x="1761750" y="880875"/>
            <a:ext cx="931500" cy="63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900">
                <a:latin typeface="Barlow Medium"/>
                <a:ea typeface="Barlow Medium"/>
                <a:cs typeface="Barlow Medium"/>
                <a:sym typeface="Barlow Medium"/>
              </a:rPr>
              <a:t>Dev</a:t>
            </a:r>
            <a:endParaRPr sz="2900">
              <a:latin typeface="Barlow Medium"/>
              <a:ea typeface="Barlow Medium"/>
              <a:cs typeface="Barlow Medium"/>
              <a:sym typeface="Barlow Medium"/>
            </a:endParaRPr>
          </a:p>
        </p:txBody>
      </p:sp>
      <p:sp>
        <p:nvSpPr>
          <p:cNvPr id="254" name="Google Shape;254;p37"/>
          <p:cNvSpPr txBox="1"/>
          <p:nvPr/>
        </p:nvSpPr>
        <p:spPr>
          <a:xfrm>
            <a:off x="6389400" y="880875"/>
            <a:ext cx="931500" cy="63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900">
                <a:latin typeface="Barlow Medium"/>
                <a:ea typeface="Barlow Medium"/>
                <a:cs typeface="Barlow Medium"/>
                <a:sym typeface="Barlow Medium"/>
              </a:rPr>
              <a:t>UAT</a:t>
            </a:r>
            <a:endParaRPr sz="2900">
              <a:latin typeface="Barlow Medium"/>
              <a:ea typeface="Barlow Medium"/>
              <a:cs typeface="Barlow Medium"/>
              <a:sym typeface="Barlow Medium"/>
            </a:endParaRPr>
          </a:p>
        </p:txBody>
      </p:sp>
      <p:sp>
        <p:nvSpPr>
          <p:cNvPr id="255" name="Google Shape;255;p37"/>
          <p:cNvSpPr txBox="1"/>
          <p:nvPr/>
        </p:nvSpPr>
        <p:spPr>
          <a:xfrm>
            <a:off x="1827750" y="3505675"/>
            <a:ext cx="647100" cy="63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900">
                <a:latin typeface="Barlow Medium"/>
                <a:ea typeface="Barlow Medium"/>
                <a:cs typeface="Barlow Medium"/>
                <a:sym typeface="Barlow Medium"/>
              </a:rPr>
              <a:t>QA</a:t>
            </a:r>
            <a:endParaRPr sz="2900">
              <a:latin typeface="Barlow Medium"/>
              <a:ea typeface="Barlow Medium"/>
              <a:cs typeface="Barlow Medium"/>
              <a:sym typeface="Barlow Medium"/>
            </a:endParaRPr>
          </a:p>
        </p:txBody>
      </p:sp>
      <p:sp>
        <p:nvSpPr>
          <p:cNvPr id="256" name="Google Shape;256;p37"/>
          <p:cNvSpPr txBox="1"/>
          <p:nvPr/>
        </p:nvSpPr>
        <p:spPr>
          <a:xfrm>
            <a:off x="6424650" y="3418725"/>
            <a:ext cx="1239900" cy="63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900">
                <a:latin typeface="Barlow Medium"/>
                <a:ea typeface="Barlow Medium"/>
                <a:cs typeface="Barlow Medium"/>
                <a:sym typeface="Barlow Medium"/>
              </a:rPr>
              <a:t>Prod</a:t>
            </a:r>
            <a:endParaRPr sz="2900">
              <a:latin typeface="Barlow Medium"/>
              <a:ea typeface="Barlow Medium"/>
              <a:cs typeface="Barlow Medium"/>
              <a:sym typeface="Barlow Medium"/>
            </a:endParaRPr>
          </a:p>
        </p:txBody>
      </p:sp>
      <p:sp>
        <p:nvSpPr>
          <p:cNvPr id="257" name="Google Shape;257;p37"/>
          <p:cNvSpPr txBox="1"/>
          <p:nvPr/>
        </p:nvSpPr>
        <p:spPr>
          <a:xfrm>
            <a:off x="121800" y="1788200"/>
            <a:ext cx="1239900" cy="492600"/>
          </a:xfrm>
          <a:prstGeom prst="rect">
            <a:avLst/>
          </a:prstGeom>
          <a:noFill/>
          <a:ln cap="flat" cmpd="sng" w="9525">
            <a:solidFill>
              <a:srgbClr val="F54996"/>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2000">
                <a:latin typeface="Comfortaa"/>
                <a:ea typeface="Comfortaa"/>
                <a:cs typeface="Comfortaa"/>
                <a:sym typeface="Comfortaa"/>
              </a:rPr>
              <a:t>&lt;code&gt;</a:t>
            </a:r>
            <a:endParaRPr sz="2000">
              <a:latin typeface="Comfortaa"/>
              <a:ea typeface="Comfortaa"/>
              <a:cs typeface="Comfortaa"/>
              <a:sym typeface="Comfortaa"/>
            </a:endParaRPr>
          </a:p>
        </p:txBody>
      </p:sp>
      <p:sp>
        <p:nvSpPr>
          <p:cNvPr id="258" name="Google Shape;258;p37"/>
          <p:cNvSpPr txBox="1"/>
          <p:nvPr/>
        </p:nvSpPr>
        <p:spPr>
          <a:xfrm>
            <a:off x="121800" y="4535750"/>
            <a:ext cx="1239900" cy="492600"/>
          </a:xfrm>
          <a:prstGeom prst="rect">
            <a:avLst/>
          </a:prstGeom>
          <a:noFill/>
          <a:ln cap="flat" cmpd="sng" w="9525">
            <a:solidFill>
              <a:srgbClr val="F54996"/>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2000">
                <a:latin typeface="Comfortaa"/>
                <a:ea typeface="Comfortaa"/>
                <a:cs typeface="Comfortaa"/>
                <a:sym typeface="Comfortaa"/>
              </a:rPr>
              <a:t>&lt;code&gt;</a:t>
            </a:r>
            <a:endParaRPr sz="2000">
              <a:latin typeface="Comfortaa"/>
              <a:ea typeface="Comfortaa"/>
              <a:cs typeface="Comfortaa"/>
              <a:sym typeface="Comfortaa"/>
            </a:endParaRPr>
          </a:p>
        </p:txBody>
      </p:sp>
      <p:sp>
        <p:nvSpPr>
          <p:cNvPr id="259" name="Google Shape;259;p37"/>
          <p:cNvSpPr txBox="1"/>
          <p:nvPr/>
        </p:nvSpPr>
        <p:spPr>
          <a:xfrm>
            <a:off x="7758250" y="1788200"/>
            <a:ext cx="1239900" cy="492600"/>
          </a:xfrm>
          <a:prstGeom prst="rect">
            <a:avLst/>
          </a:prstGeom>
          <a:noFill/>
          <a:ln cap="flat" cmpd="sng" w="9525">
            <a:solidFill>
              <a:srgbClr val="F54996"/>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2000">
                <a:latin typeface="Comfortaa"/>
                <a:ea typeface="Comfortaa"/>
                <a:cs typeface="Comfortaa"/>
                <a:sym typeface="Comfortaa"/>
              </a:rPr>
              <a:t>&lt;code&gt;</a:t>
            </a:r>
            <a:endParaRPr sz="2000">
              <a:latin typeface="Comfortaa"/>
              <a:ea typeface="Comfortaa"/>
              <a:cs typeface="Comfortaa"/>
              <a:sym typeface="Comforta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63" name="Shape 263"/>
        <p:cNvGrpSpPr/>
        <p:nvPr/>
      </p:nvGrpSpPr>
      <p:grpSpPr>
        <a:xfrm>
          <a:off x="0" y="0"/>
          <a:ext cx="0" cy="0"/>
          <a:chOff x="0" y="0"/>
          <a:chExt cx="0" cy="0"/>
        </a:xfrm>
      </p:grpSpPr>
      <p:sp>
        <p:nvSpPr>
          <p:cNvPr id="264" name="Google Shape;264;p38"/>
          <p:cNvSpPr txBox="1"/>
          <p:nvPr/>
        </p:nvSpPr>
        <p:spPr>
          <a:xfrm>
            <a:off x="253100" y="349200"/>
            <a:ext cx="7390800" cy="514500"/>
          </a:xfrm>
          <a:prstGeom prst="rect">
            <a:avLst/>
          </a:prstGeom>
          <a:noFill/>
          <a:ln>
            <a:noFill/>
          </a:ln>
        </p:spPr>
        <p:txBody>
          <a:bodyPr anchorCtr="0" anchor="t" bIns="0" lIns="0" spcFirstLastPara="1" rIns="0" wrap="square" tIns="0">
            <a:noAutofit/>
          </a:bodyPr>
          <a:lstStyle/>
          <a:p>
            <a:pPr indent="0" lvl="0" marL="0" rtl="0" algn="l">
              <a:lnSpc>
                <a:spcPct val="65000"/>
              </a:lnSpc>
              <a:spcBef>
                <a:spcPts val="0"/>
              </a:spcBef>
              <a:spcAft>
                <a:spcPts val="0"/>
              </a:spcAft>
              <a:buNone/>
            </a:pPr>
            <a:r>
              <a:rPr lang="en-GB" sz="3400">
                <a:latin typeface="Barlow ExtraBold"/>
                <a:ea typeface="Barlow ExtraBold"/>
                <a:cs typeface="Barlow ExtraBold"/>
                <a:sym typeface="Barlow ExtraBold"/>
              </a:rPr>
              <a:t>DEPLOYMENT</a:t>
            </a:r>
            <a:endParaRPr sz="3400">
              <a:latin typeface="Barlow ExtraBold"/>
              <a:ea typeface="Barlow ExtraBold"/>
              <a:cs typeface="Barlow ExtraBold"/>
              <a:sym typeface="Barlow ExtraBold"/>
            </a:endParaRPr>
          </a:p>
        </p:txBody>
      </p:sp>
      <p:grpSp>
        <p:nvGrpSpPr>
          <p:cNvPr id="265" name="Google Shape;265;p38"/>
          <p:cNvGrpSpPr/>
          <p:nvPr/>
        </p:nvGrpSpPr>
        <p:grpSpPr>
          <a:xfrm>
            <a:off x="309474" y="711302"/>
            <a:ext cx="3983201" cy="383773"/>
            <a:chOff x="461874" y="2757427"/>
            <a:chExt cx="3983201" cy="383773"/>
          </a:xfrm>
        </p:grpSpPr>
        <p:sp>
          <p:nvSpPr>
            <p:cNvPr id="266" name="Google Shape;266;p38"/>
            <p:cNvSpPr txBox="1"/>
            <p:nvPr/>
          </p:nvSpPr>
          <p:spPr>
            <a:xfrm>
              <a:off x="805775" y="2802800"/>
              <a:ext cx="3639300" cy="3384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None/>
              </a:pPr>
              <a:r>
                <a:rPr b="1" lang="en-GB" sz="1600">
                  <a:latin typeface="Barlow"/>
                  <a:ea typeface="Barlow"/>
                  <a:cs typeface="Barlow"/>
                  <a:sym typeface="Barlow"/>
                </a:rPr>
                <a:t>SDLC</a:t>
              </a:r>
              <a:endParaRPr b="1" sz="1600">
                <a:solidFill>
                  <a:srgbClr val="000000"/>
                </a:solidFill>
                <a:latin typeface="Barlow"/>
                <a:ea typeface="Barlow"/>
                <a:cs typeface="Barlow"/>
                <a:sym typeface="Barlow"/>
              </a:endParaRPr>
            </a:p>
            <a:p>
              <a:pPr indent="0" lvl="0" marL="0" rtl="0" algn="l">
                <a:lnSpc>
                  <a:spcPct val="110000"/>
                </a:lnSpc>
                <a:spcBef>
                  <a:spcPts val="0"/>
                </a:spcBef>
                <a:spcAft>
                  <a:spcPts val="0"/>
                </a:spcAft>
                <a:buClr>
                  <a:srgbClr val="000000"/>
                </a:buClr>
                <a:buSzPts val="1100"/>
                <a:buFont typeface="Arial"/>
                <a:buNone/>
              </a:pPr>
              <a:r>
                <a:t/>
              </a:r>
              <a:endParaRPr sz="1300">
                <a:latin typeface="Barlow"/>
                <a:ea typeface="Barlow"/>
                <a:cs typeface="Barlow"/>
                <a:sym typeface="Barlow"/>
              </a:endParaRPr>
            </a:p>
          </p:txBody>
        </p:sp>
        <p:pic>
          <p:nvPicPr>
            <p:cNvPr id="267" name="Google Shape;267;p38"/>
            <p:cNvPicPr preferRelativeResize="0"/>
            <p:nvPr/>
          </p:nvPicPr>
          <p:blipFill rotWithShape="1">
            <a:blip r:embed="rId3">
              <a:alphaModFix/>
            </a:blip>
            <a:srcRect b="0" l="0" r="0" t="0"/>
            <a:stretch/>
          </p:blipFill>
          <p:spPr>
            <a:xfrm rot="5400000">
              <a:off x="464675" y="2754626"/>
              <a:ext cx="338299" cy="343901"/>
            </a:xfrm>
            <a:prstGeom prst="rect">
              <a:avLst/>
            </a:prstGeom>
            <a:noFill/>
            <a:ln>
              <a:noFill/>
            </a:ln>
          </p:spPr>
        </p:pic>
      </p:grpSp>
      <p:pic>
        <p:nvPicPr>
          <p:cNvPr id="268" name="Google Shape;268;p38"/>
          <p:cNvPicPr preferRelativeResize="0"/>
          <p:nvPr/>
        </p:nvPicPr>
        <p:blipFill>
          <a:blip r:embed="rId4">
            <a:alphaModFix/>
          </a:blip>
          <a:stretch>
            <a:fillRect/>
          </a:stretch>
        </p:blipFill>
        <p:spPr>
          <a:xfrm>
            <a:off x="2185513" y="1095075"/>
            <a:ext cx="4497425" cy="37478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cxnSp>
        <p:nvCxnSpPr>
          <p:cNvPr id="273" name="Google Shape;273;p39"/>
          <p:cNvCxnSpPr/>
          <p:nvPr/>
        </p:nvCxnSpPr>
        <p:spPr>
          <a:xfrm>
            <a:off x="4464600" y="0"/>
            <a:ext cx="20700" cy="5204400"/>
          </a:xfrm>
          <a:prstGeom prst="straightConnector1">
            <a:avLst/>
          </a:prstGeom>
          <a:noFill/>
          <a:ln cap="flat" cmpd="sng" w="76200">
            <a:solidFill>
              <a:srgbClr val="666666"/>
            </a:solidFill>
            <a:prstDash val="solid"/>
            <a:round/>
            <a:headEnd len="med" w="med" type="none"/>
            <a:tailEnd len="med" w="med" type="none"/>
          </a:ln>
        </p:spPr>
      </p:cxnSp>
      <p:sp>
        <p:nvSpPr>
          <p:cNvPr id="274" name="Google Shape;274;p39"/>
          <p:cNvSpPr txBox="1"/>
          <p:nvPr/>
        </p:nvSpPr>
        <p:spPr>
          <a:xfrm>
            <a:off x="1761750" y="249675"/>
            <a:ext cx="931500" cy="63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900">
                <a:latin typeface="Barlow Medium"/>
                <a:ea typeface="Barlow Medium"/>
                <a:cs typeface="Barlow Medium"/>
                <a:sym typeface="Barlow Medium"/>
              </a:rPr>
              <a:t>Dev</a:t>
            </a:r>
            <a:endParaRPr sz="2900">
              <a:latin typeface="Barlow Medium"/>
              <a:ea typeface="Barlow Medium"/>
              <a:cs typeface="Barlow Medium"/>
              <a:sym typeface="Barlow Medium"/>
            </a:endParaRPr>
          </a:p>
        </p:txBody>
      </p:sp>
      <p:sp>
        <p:nvSpPr>
          <p:cNvPr id="275" name="Google Shape;275;p39"/>
          <p:cNvSpPr txBox="1"/>
          <p:nvPr/>
        </p:nvSpPr>
        <p:spPr>
          <a:xfrm>
            <a:off x="1685550" y="1986400"/>
            <a:ext cx="931500" cy="63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900">
                <a:latin typeface="Barlow Medium"/>
                <a:ea typeface="Barlow Medium"/>
                <a:cs typeface="Barlow Medium"/>
                <a:sym typeface="Barlow Medium"/>
              </a:rPr>
              <a:t>UAT</a:t>
            </a:r>
            <a:endParaRPr sz="2900">
              <a:latin typeface="Barlow Medium"/>
              <a:ea typeface="Barlow Medium"/>
              <a:cs typeface="Barlow Medium"/>
              <a:sym typeface="Barlow Medium"/>
            </a:endParaRPr>
          </a:p>
        </p:txBody>
      </p:sp>
      <p:sp>
        <p:nvSpPr>
          <p:cNvPr id="276" name="Google Shape;276;p39"/>
          <p:cNvSpPr txBox="1"/>
          <p:nvPr/>
        </p:nvSpPr>
        <p:spPr>
          <a:xfrm>
            <a:off x="1761750" y="3608725"/>
            <a:ext cx="647100" cy="63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900">
                <a:latin typeface="Barlow Medium"/>
                <a:ea typeface="Barlow Medium"/>
                <a:cs typeface="Barlow Medium"/>
                <a:sym typeface="Barlow Medium"/>
              </a:rPr>
              <a:t>QA</a:t>
            </a:r>
            <a:endParaRPr sz="2900">
              <a:latin typeface="Barlow Medium"/>
              <a:ea typeface="Barlow Medium"/>
              <a:cs typeface="Barlow Medium"/>
              <a:sym typeface="Barlow Medium"/>
            </a:endParaRPr>
          </a:p>
        </p:txBody>
      </p:sp>
      <p:sp>
        <p:nvSpPr>
          <p:cNvPr id="277" name="Google Shape;277;p39"/>
          <p:cNvSpPr txBox="1"/>
          <p:nvPr/>
        </p:nvSpPr>
        <p:spPr>
          <a:xfrm>
            <a:off x="7633225" y="2125825"/>
            <a:ext cx="1239900" cy="631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2900">
                <a:latin typeface="Barlow Medium"/>
                <a:ea typeface="Barlow Medium"/>
                <a:cs typeface="Barlow Medium"/>
                <a:sym typeface="Barlow Medium"/>
              </a:rPr>
              <a:t>Prod</a:t>
            </a:r>
            <a:endParaRPr sz="2900">
              <a:latin typeface="Barlow Medium"/>
              <a:ea typeface="Barlow Medium"/>
              <a:cs typeface="Barlow Medium"/>
              <a:sym typeface="Barlow Medium"/>
            </a:endParaRPr>
          </a:p>
        </p:txBody>
      </p:sp>
      <p:sp>
        <p:nvSpPr>
          <p:cNvPr id="278" name="Google Shape;278;p39"/>
          <p:cNvSpPr txBox="1"/>
          <p:nvPr/>
        </p:nvSpPr>
        <p:spPr>
          <a:xfrm>
            <a:off x="121800" y="1145225"/>
            <a:ext cx="1239900" cy="492600"/>
          </a:xfrm>
          <a:prstGeom prst="rect">
            <a:avLst/>
          </a:prstGeom>
          <a:noFill/>
          <a:ln cap="flat" cmpd="sng" w="9525">
            <a:solidFill>
              <a:srgbClr val="F54996"/>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2000">
                <a:latin typeface="Comfortaa"/>
                <a:ea typeface="Comfortaa"/>
                <a:cs typeface="Comfortaa"/>
                <a:sym typeface="Comfortaa"/>
              </a:rPr>
              <a:t>&lt;code&gt;</a:t>
            </a:r>
            <a:endParaRPr sz="2000">
              <a:latin typeface="Comfortaa"/>
              <a:ea typeface="Comfortaa"/>
              <a:cs typeface="Comfortaa"/>
              <a:sym typeface="Comfortaa"/>
            </a:endParaRPr>
          </a:p>
        </p:txBody>
      </p:sp>
      <p:sp>
        <p:nvSpPr>
          <p:cNvPr id="279" name="Google Shape;279;p39"/>
          <p:cNvSpPr txBox="1"/>
          <p:nvPr/>
        </p:nvSpPr>
        <p:spPr>
          <a:xfrm>
            <a:off x="121800" y="4442050"/>
            <a:ext cx="1239900" cy="492600"/>
          </a:xfrm>
          <a:prstGeom prst="rect">
            <a:avLst/>
          </a:prstGeom>
          <a:noFill/>
          <a:ln cap="flat" cmpd="sng" w="9525">
            <a:solidFill>
              <a:srgbClr val="F54996"/>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2000">
                <a:latin typeface="Comfortaa"/>
                <a:ea typeface="Comfortaa"/>
                <a:cs typeface="Comfortaa"/>
                <a:sym typeface="Comfortaa"/>
              </a:rPr>
              <a:t>&lt;code&gt;</a:t>
            </a:r>
            <a:endParaRPr sz="2000">
              <a:latin typeface="Comfortaa"/>
              <a:ea typeface="Comfortaa"/>
              <a:cs typeface="Comfortaa"/>
              <a:sym typeface="Comfortaa"/>
            </a:endParaRPr>
          </a:p>
        </p:txBody>
      </p:sp>
      <p:sp>
        <p:nvSpPr>
          <p:cNvPr id="280" name="Google Shape;280;p39"/>
          <p:cNvSpPr txBox="1"/>
          <p:nvPr/>
        </p:nvSpPr>
        <p:spPr>
          <a:xfrm>
            <a:off x="121800" y="2840488"/>
            <a:ext cx="1239900" cy="492600"/>
          </a:xfrm>
          <a:prstGeom prst="rect">
            <a:avLst/>
          </a:prstGeom>
          <a:noFill/>
          <a:ln cap="flat" cmpd="sng" w="9525">
            <a:solidFill>
              <a:srgbClr val="F54996"/>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2000">
                <a:latin typeface="Comfortaa"/>
                <a:ea typeface="Comfortaa"/>
                <a:cs typeface="Comfortaa"/>
                <a:sym typeface="Comfortaa"/>
              </a:rPr>
              <a:t>&lt;code&gt;</a:t>
            </a:r>
            <a:endParaRPr sz="2000">
              <a:latin typeface="Comfortaa"/>
              <a:ea typeface="Comfortaa"/>
              <a:cs typeface="Comfortaa"/>
              <a:sym typeface="Comfortaa"/>
            </a:endParaRPr>
          </a:p>
        </p:txBody>
      </p:sp>
      <p:sp>
        <p:nvSpPr>
          <p:cNvPr id="281" name="Google Shape;281;p39"/>
          <p:cNvSpPr txBox="1"/>
          <p:nvPr/>
        </p:nvSpPr>
        <p:spPr>
          <a:xfrm>
            <a:off x="6195300" y="2195113"/>
            <a:ext cx="1239900" cy="492600"/>
          </a:xfrm>
          <a:prstGeom prst="rect">
            <a:avLst/>
          </a:prstGeom>
          <a:noFill/>
          <a:ln cap="flat" cmpd="sng" w="9525">
            <a:solidFill>
              <a:srgbClr val="F54996"/>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2000">
                <a:latin typeface="Comfortaa"/>
                <a:ea typeface="Comfortaa"/>
                <a:cs typeface="Comfortaa"/>
                <a:sym typeface="Comfortaa"/>
              </a:rPr>
              <a:t>&lt;code&gt;</a:t>
            </a:r>
            <a:endParaRPr sz="2000">
              <a:latin typeface="Comfortaa"/>
              <a:ea typeface="Comfortaa"/>
              <a:cs typeface="Comfortaa"/>
              <a:sym typeface="Comfortaa"/>
            </a:endParaRPr>
          </a:p>
        </p:txBody>
      </p:sp>
      <p:grpSp>
        <p:nvGrpSpPr>
          <p:cNvPr id="282" name="Google Shape;282;p39"/>
          <p:cNvGrpSpPr/>
          <p:nvPr/>
        </p:nvGrpSpPr>
        <p:grpSpPr>
          <a:xfrm>
            <a:off x="3325950" y="743050"/>
            <a:ext cx="2335500" cy="3079525"/>
            <a:chOff x="3325950" y="743050"/>
            <a:chExt cx="2335500" cy="3079525"/>
          </a:xfrm>
        </p:grpSpPr>
        <p:pic>
          <p:nvPicPr>
            <p:cNvPr id="283" name="Google Shape;283;p39"/>
            <p:cNvPicPr preferRelativeResize="0"/>
            <p:nvPr/>
          </p:nvPicPr>
          <p:blipFill>
            <a:blip r:embed="rId3">
              <a:alphaModFix/>
            </a:blip>
            <a:stretch>
              <a:fillRect/>
            </a:stretch>
          </p:blipFill>
          <p:spPr>
            <a:xfrm>
              <a:off x="3330299" y="743050"/>
              <a:ext cx="2331000" cy="1666451"/>
            </a:xfrm>
            <a:prstGeom prst="rect">
              <a:avLst/>
            </a:prstGeom>
            <a:noFill/>
            <a:ln cap="flat" cmpd="sng" w="19050">
              <a:solidFill>
                <a:srgbClr val="666666"/>
              </a:solidFill>
              <a:prstDash val="solid"/>
              <a:round/>
              <a:headEnd len="sm" w="sm" type="none"/>
              <a:tailEnd len="sm" w="sm" type="none"/>
            </a:ln>
          </p:spPr>
        </p:pic>
        <p:sp>
          <p:nvSpPr>
            <p:cNvPr id="284" name="Google Shape;284;p39"/>
            <p:cNvSpPr txBox="1"/>
            <p:nvPr/>
          </p:nvSpPr>
          <p:spPr>
            <a:xfrm>
              <a:off x="3325950" y="2369075"/>
              <a:ext cx="2335500" cy="1453500"/>
            </a:xfrm>
            <a:prstGeom prst="rect">
              <a:avLst/>
            </a:prstGeom>
            <a:solidFill>
              <a:srgbClr val="EFEFEF"/>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457200" marR="0" rtl="0" algn="l">
                <a:lnSpc>
                  <a:spcPct val="100000"/>
                </a:lnSpc>
                <a:spcBef>
                  <a:spcPts val="0"/>
                </a:spcBef>
                <a:spcAft>
                  <a:spcPts val="0"/>
                </a:spcAft>
                <a:buNone/>
              </a:pPr>
              <a:r>
                <a:rPr lang="en-GB"/>
                <a:t>Release Process</a:t>
              </a:r>
              <a:endParaRPr/>
            </a:p>
            <a:p>
              <a:pPr indent="0" lvl="0" marL="457200" marR="0" rtl="0" algn="l">
                <a:lnSpc>
                  <a:spcPct val="100000"/>
                </a:lnSpc>
                <a:spcBef>
                  <a:spcPts val="0"/>
                </a:spcBef>
                <a:spcAft>
                  <a:spcPts val="0"/>
                </a:spcAft>
                <a:buNone/>
              </a:pPr>
              <a:r>
                <a:t/>
              </a:r>
              <a:endParaRPr/>
            </a:p>
            <a:p>
              <a:pPr indent="0" lvl="0" marL="457200" marR="0" rtl="0" algn="l">
                <a:lnSpc>
                  <a:spcPct val="100000"/>
                </a:lnSpc>
                <a:spcBef>
                  <a:spcPts val="0"/>
                </a:spcBef>
                <a:spcAft>
                  <a:spcPts val="0"/>
                </a:spcAft>
                <a:buNone/>
              </a:pPr>
              <a:r>
                <a:rPr lang="en-GB"/>
                <a:t>Change Request</a:t>
              </a:r>
              <a:endParaRPr/>
            </a:p>
            <a:p>
              <a:pPr indent="0" lvl="0" marL="457200" marR="0" rtl="0" algn="l">
                <a:lnSpc>
                  <a:spcPct val="100000"/>
                </a:lnSpc>
                <a:spcBef>
                  <a:spcPts val="0"/>
                </a:spcBef>
                <a:spcAft>
                  <a:spcPts val="0"/>
                </a:spcAft>
                <a:buNone/>
              </a:pPr>
              <a:r>
                <a:t/>
              </a:r>
              <a:endParaRPr/>
            </a:p>
            <a:p>
              <a:pPr indent="0" lvl="0" marL="457200" marR="0" rtl="0" algn="l">
                <a:lnSpc>
                  <a:spcPct val="100000"/>
                </a:lnSpc>
                <a:spcBef>
                  <a:spcPts val="0"/>
                </a:spcBef>
                <a:spcAft>
                  <a:spcPts val="0"/>
                </a:spcAft>
                <a:buNone/>
              </a:pPr>
              <a:r>
                <a:rPr lang="en-GB"/>
                <a:t>Deployment</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88" name="Shape 288"/>
        <p:cNvGrpSpPr/>
        <p:nvPr/>
      </p:nvGrpSpPr>
      <p:grpSpPr>
        <a:xfrm>
          <a:off x="0" y="0"/>
          <a:ext cx="0" cy="0"/>
          <a:chOff x="0" y="0"/>
          <a:chExt cx="0" cy="0"/>
        </a:xfrm>
      </p:grpSpPr>
      <p:sp>
        <p:nvSpPr>
          <p:cNvPr id="289" name="Google Shape;289;p40"/>
          <p:cNvSpPr txBox="1"/>
          <p:nvPr/>
        </p:nvSpPr>
        <p:spPr>
          <a:xfrm>
            <a:off x="253100" y="349200"/>
            <a:ext cx="7390800" cy="514500"/>
          </a:xfrm>
          <a:prstGeom prst="rect">
            <a:avLst/>
          </a:prstGeom>
          <a:noFill/>
          <a:ln>
            <a:noFill/>
          </a:ln>
        </p:spPr>
        <p:txBody>
          <a:bodyPr anchorCtr="0" anchor="t" bIns="0" lIns="0" spcFirstLastPara="1" rIns="0" wrap="square" tIns="0">
            <a:noAutofit/>
          </a:bodyPr>
          <a:lstStyle/>
          <a:p>
            <a:pPr indent="0" lvl="0" marL="0" rtl="0" algn="l">
              <a:lnSpc>
                <a:spcPct val="65000"/>
              </a:lnSpc>
              <a:spcBef>
                <a:spcPts val="0"/>
              </a:spcBef>
              <a:spcAft>
                <a:spcPts val="0"/>
              </a:spcAft>
              <a:buNone/>
            </a:pPr>
            <a:r>
              <a:rPr lang="en-GB" sz="3400">
                <a:latin typeface="Barlow ExtraBold"/>
                <a:ea typeface="Barlow ExtraBold"/>
                <a:cs typeface="Barlow ExtraBold"/>
                <a:sym typeface="Barlow ExtraBold"/>
              </a:rPr>
              <a:t>MAINTENANCE</a:t>
            </a:r>
            <a:endParaRPr sz="3400">
              <a:latin typeface="Barlow ExtraBold"/>
              <a:ea typeface="Barlow ExtraBold"/>
              <a:cs typeface="Barlow ExtraBold"/>
              <a:sym typeface="Barlow ExtraBold"/>
            </a:endParaRPr>
          </a:p>
        </p:txBody>
      </p:sp>
      <p:grpSp>
        <p:nvGrpSpPr>
          <p:cNvPr id="290" name="Google Shape;290;p40"/>
          <p:cNvGrpSpPr/>
          <p:nvPr/>
        </p:nvGrpSpPr>
        <p:grpSpPr>
          <a:xfrm>
            <a:off x="309474" y="711302"/>
            <a:ext cx="3983201" cy="383773"/>
            <a:chOff x="461874" y="2757427"/>
            <a:chExt cx="3983201" cy="383773"/>
          </a:xfrm>
        </p:grpSpPr>
        <p:sp>
          <p:nvSpPr>
            <p:cNvPr id="291" name="Google Shape;291;p40"/>
            <p:cNvSpPr txBox="1"/>
            <p:nvPr/>
          </p:nvSpPr>
          <p:spPr>
            <a:xfrm>
              <a:off x="805775" y="2802800"/>
              <a:ext cx="3639300" cy="3384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None/>
              </a:pPr>
              <a:r>
                <a:rPr b="1" lang="en-GB" sz="1600">
                  <a:latin typeface="Barlow"/>
                  <a:ea typeface="Barlow"/>
                  <a:cs typeface="Barlow"/>
                  <a:sym typeface="Barlow"/>
                </a:rPr>
                <a:t>SDLC</a:t>
              </a:r>
              <a:endParaRPr b="1" sz="1600">
                <a:solidFill>
                  <a:srgbClr val="000000"/>
                </a:solidFill>
                <a:latin typeface="Barlow"/>
                <a:ea typeface="Barlow"/>
                <a:cs typeface="Barlow"/>
                <a:sym typeface="Barlow"/>
              </a:endParaRPr>
            </a:p>
            <a:p>
              <a:pPr indent="0" lvl="0" marL="0" rtl="0" algn="l">
                <a:lnSpc>
                  <a:spcPct val="110000"/>
                </a:lnSpc>
                <a:spcBef>
                  <a:spcPts val="0"/>
                </a:spcBef>
                <a:spcAft>
                  <a:spcPts val="0"/>
                </a:spcAft>
                <a:buClr>
                  <a:srgbClr val="000000"/>
                </a:buClr>
                <a:buSzPts val="1100"/>
                <a:buFont typeface="Arial"/>
                <a:buNone/>
              </a:pPr>
              <a:r>
                <a:t/>
              </a:r>
              <a:endParaRPr sz="1300">
                <a:latin typeface="Barlow"/>
                <a:ea typeface="Barlow"/>
                <a:cs typeface="Barlow"/>
                <a:sym typeface="Barlow"/>
              </a:endParaRPr>
            </a:p>
          </p:txBody>
        </p:sp>
        <p:pic>
          <p:nvPicPr>
            <p:cNvPr id="292" name="Google Shape;292;p40"/>
            <p:cNvPicPr preferRelativeResize="0"/>
            <p:nvPr/>
          </p:nvPicPr>
          <p:blipFill rotWithShape="1">
            <a:blip r:embed="rId3">
              <a:alphaModFix/>
            </a:blip>
            <a:srcRect b="0" l="0" r="0" t="0"/>
            <a:stretch/>
          </p:blipFill>
          <p:spPr>
            <a:xfrm rot="5400000">
              <a:off x="464675" y="2754626"/>
              <a:ext cx="338299" cy="343901"/>
            </a:xfrm>
            <a:prstGeom prst="rect">
              <a:avLst/>
            </a:prstGeom>
            <a:noFill/>
            <a:ln>
              <a:noFill/>
            </a:ln>
          </p:spPr>
        </p:pic>
      </p:grpSp>
      <p:pic>
        <p:nvPicPr>
          <p:cNvPr id="293" name="Google Shape;293;p40"/>
          <p:cNvPicPr preferRelativeResize="0"/>
          <p:nvPr/>
        </p:nvPicPr>
        <p:blipFill>
          <a:blip r:embed="rId4">
            <a:alphaModFix/>
          </a:blip>
          <a:stretch>
            <a:fillRect/>
          </a:stretch>
        </p:blipFill>
        <p:spPr>
          <a:xfrm>
            <a:off x="2163500" y="1278775"/>
            <a:ext cx="5070555" cy="28503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97" name="Shape 297"/>
        <p:cNvGrpSpPr/>
        <p:nvPr/>
      </p:nvGrpSpPr>
      <p:grpSpPr>
        <a:xfrm>
          <a:off x="0" y="0"/>
          <a:ext cx="0" cy="0"/>
          <a:chOff x="0" y="0"/>
          <a:chExt cx="0" cy="0"/>
        </a:xfrm>
      </p:grpSpPr>
      <p:sp>
        <p:nvSpPr>
          <p:cNvPr id="298" name="Google Shape;298;p41"/>
          <p:cNvSpPr txBox="1"/>
          <p:nvPr/>
        </p:nvSpPr>
        <p:spPr>
          <a:xfrm>
            <a:off x="253100" y="349200"/>
            <a:ext cx="7390800" cy="514500"/>
          </a:xfrm>
          <a:prstGeom prst="rect">
            <a:avLst/>
          </a:prstGeom>
          <a:noFill/>
          <a:ln>
            <a:noFill/>
          </a:ln>
        </p:spPr>
        <p:txBody>
          <a:bodyPr anchorCtr="0" anchor="t" bIns="0" lIns="0" spcFirstLastPara="1" rIns="0" wrap="square" tIns="0">
            <a:noAutofit/>
          </a:bodyPr>
          <a:lstStyle/>
          <a:p>
            <a:pPr indent="0" lvl="0" marL="0" rtl="0" algn="l">
              <a:lnSpc>
                <a:spcPct val="65000"/>
              </a:lnSpc>
              <a:spcBef>
                <a:spcPts val="0"/>
              </a:spcBef>
              <a:spcAft>
                <a:spcPts val="0"/>
              </a:spcAft>
              <a:buNone/>
            </a:pPr>
            <a:r>
              <a:rPr lang="en-GB" sz="3400">
                <a:latin typeface="Barlow ExtraBold"/>
                <a:ea typeface="Barlow ExtraBold"/>
                <a:cs typeface="Barlow ExtraBold"/>
                <a:sym typeface="Barlow ExtraBold"/>
              </a:rPr>
              <a:t>METHODOLOGIES</a:t>
            </a:r>
            <a:endParaRPr sz="3400">
              <a:latin typeface="Barlow ExtraBold"/>
              <a:ea typeface="Barlow ExtraBold"/>
              <a:cs typeface="Barlow ExtraBold"/>
              <a:sym typeface="Barlow ExtraBold"/>
            </a:endParaRPr>
          </a:p>
        </p:txBody>
      </p:sp>
      <p:grpSp>
        <p:nvGrpSpPr>
          <p:cNvPr id="299" name="Google Shape;299;p41"/>
          <p:cNvGrpSpPr/>
          <p:nvPr/>
        </p:nvGrpSpPr>
        <p:grpSpPr>
          <a:xfrm>
            <a:off x="309474" y="711302"/>
            <a:ext cx="3983201" cy="383773"/>
            <a:chOff x="461874" y="2757427"/>
            <a:chExt cx="3983201" cy="383773"/>
          </a:xfrm>
        </p:grpSpPr>
        <p:sp>
          <p:nvSpPr>
            <p:cNvPr id="300" name="Google Shape;300;p41"/>
            <p:cNvSpPr txBox="1"/>
            <p:nvPr/>
          </p:nvSpPr>
          <p:spPr>
            <a:xfrm>
              <a:off x="805775" y="2802800"/>
              <a:ext cx="3639300" cy="3384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None/>
              </a:pPr>
              <a:r>
                <a:rPr b="1" lang="en-GB" sz="1600">
                  <a:latin typeface="Barlow"/>
                  <a:ea typeface="Barlow"/>
                  <a:cs typeface="Barlow"/>
                  <a:sym typeface="Barlow"/>
                </a:rPr>
                <a:t>SDLC</a:t>
              </a:r>
              <a:endParaRPr b="1" sz="1600">
                <a:solidFill>
                  <a:srgbClr val="000000"/>
                </a:solidFill>
                <a:latin typeface="Barlow"/>
                <a:ea typeface="Barlow"/>
                <a:cs typeface="Barlow"/>
                <a:sym typeface="Barlow"/>
              </a:endParaRPr>
            </a:p>
            <a:p>
              <a:pPr indent="0" lvl="0" marL="0" rtl="0" algn="l">
                <a:lnSpc>
                  <a:spcPct val="110000"/>
                </a:lnSpc>
                <a:spcBef>
                  <a:spcPts val="0"/>
                </a:spcBef>
                <a:spcAft>
                  <a:spcPts val="0"/>
                </a:spcAft>
                <a:buClr>
                  <a:srgbClr val="000000"/>
                </a:buClr>
                <a:buSzPts val="1100"/>
                <a:buFont typeface="Arial"/>
                <a:buNone/>
              </a:pPr>
              <a:r>
                <a:t/>
              </a:r>
              <a:endParaRPr sz="1300">
                <a:latin typeface="Barlow"/>
                <a:ea typeface="Barlow"/>
                <a:cs typeface="Barlow"/>
                <a:sym typeface="Barlow"/>
              </a:endParaRPr>
            </a:p>
          </p:txBody>
        </p:sp>
        <p:pic>
          <p:nvPicPr>
            <p:cNvPr id="301" name="Google Shape;301;p41"/>
            <p:cNvPicPr preferRelativeResize="0"/>
            <p:nvPr/>
          </p:nvPicPr>
          <p:blipFill rotWithShape="1">
            <a:blip r:embed="rId3">
              <a:alphaModFix/>
            </a:blip>
            <a:srcRect b="0" l="0" r="0" t="0"/>
            <a:stretch/>
          </p:blipFill>
          <p:spPr>
            <a:xfrm rot="5400000">
              <a:off x="464675" y="2754626"/>
              <a:ext cx="338299" cy="343901"/>
            </a:xfrm>
            <a:prstGeom prst="rect">
              <a:avLst/>
            </a:prstGeom>
            <a:noFill/>
            <a:ln>
              <a:noFill/>
            </a:ln>
          </p:spPr>
        </p:pic>
      </p:grpSp>
      <p:sp>
        <p:nvSpPr>
          <p:cNvPr id="302" name="Google Shape;302;p41"/>
          <p:cNvSpPr txBox="1"/>
          <p:nvPr/>
        </p:nvSpPr>
        <p:spPr>
          <a:xfrm>
            <a:off x="1492525" y="1400675"/>
            <a:ext cx="3685500" cy="29964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2300"/>
              </a:spcBef>
              <a:spcAft>
                <a:spcPts val="0"/>
              </a:spcAft>
              <a:buClr>
                <a:srgbClr val="212529"/>
              </a:buClr>
              <a:buSzPts val="2000"/>
              <a:buFont typeface="Barlow"/>
              <a:buChar char="●"/>
            </a:pPr>
            <a:r>
              <a:rPr lang="en-GB" sz="2000">
                <a:solidFill>
                  <a:srgbClr val="212529"/>
                </a:solidFill>
                <a:highlight>
                  <a:srgbClr val="FFFFFF"/>
                </a:highlight>
                <a:latin typeface="Barlow"/>
                <a:ea typeface="Barlow"/>
                <a:cs typeface="Barlow"/>
                <a:sym typeface="Barlow"/>
              </a:rPr>
              <a:t>Agile</a:t>
            </a:r>
            <a:endParaRPr sz="2000">
              <a:solidFill>
                <a:srgbClr val="212529"/>
              </a:solidFill>
              <a:highlight>
                <a:srgbClr val="FFFFFF"/>
              </a:highlight>
              <a:latin typeface="Barlow"/>
              <a:ea typeface="Barlow"/>
              <a:cs typeface="Barlow"/>
              <a:sym typeface="Barlow"/>
            </a:endParaRPr>
          </a:p>
          <a:p>
            <a:pPr indent="-355600" lvl="0" marL="457200" rtl="0" algn="l">
              <a:lnSpc>
                <a:spcPct val="115000"/>
              </a:lnSpc>
              <a:spcBef>
                <a:spcPts val="0"/>
              </a:spcBef>
              <a:spcAft>
                <a:spcPts val="0"/>
              </a:spcAft>
              <a:buClr>
                <a:srgbClr val="212529"/>
              </a:buClr>
              <a:buSzPts val="2000"/>
              <a:buFont typeface="Barlow"/>
              <a:buChar char="●"/>
            </a:pPr>
            <a:r>
              <a:rPr lang="en-GB" sz="2000">
                <a:solidFill>
                  <a:srgbClr val="212529"/>
                </a:solidFill>
                <a:highlight>
                  <a:srgbClr val="FFFFFF"/>
                </a:highlight>
                <a:latin typeface="Barlow"/>
                <a:ea typeface="Barlow"/>
                <a:cs typeface="Barlow"/>
                <a:sym typeface="Barlow"/>
              </a:rPr>
              <a:t>Lean</a:t>
            </a:r>
            <a:endParaRPr sz="2000">
              <a:solidFill>
                <a:srgbClr val="212529"/>
              </a:solidFill>
              <a:highlight>
                <a:srgbClr val="FFFFFF"/>
              </a:highlight>
              <a:latin typeface="Barlow"/>
              <a:ea typeface="Barlow"/>
              <a:cs typeface="Barlow"/>
              <a:sym typeface="Barlow"/>
            </a:endParaRPr>
          </a:p>
          <a:p>
            <a:pPr indent="-355600" lvl="0" marL="457200" rtl="0" algn="l">
              <a:lnSpc>
                <a:spcPct val="115000"/>
              </a:lnSpc>
              <a:spcBef>
                <a:spcPts val="0"/>
              </a:spcBef>
              <a:spcAft>
                <a:spcPts val="0"/>
              </a:spcAft>
              <a:buClr>
                <a:srgbClr val="212529"/>
              </a:buClr>
              <a:buSzPts val="2000"/>
              <a:buFont typeface="Barlow"/>
              <a:buChar char="●"/>
            </a:pPr>
            <a:r>
              <a:rPr lang="en-GB" sz="2000">
                <a:solidFill>
                  <a:srgbClr val="212529"/>
                </a:solidFill>
                <a:highlight>
                  <a:srgbClr val="FFFFFF"/>
                </a:highlight>
                <a:latin typeface="Barlow"/>
                <a:ea typeface="Barlow"/>
                <a:cs typeface="Barlow"/>
                <a:sym typeface="Barlow"/>
              </a:rPr>
              <a:t>Waterfall</a:t>
            </a:r>
            <a:endParaRPr sz="2000">
              <a:solidFill>
                <a:srgbClr val="212529"/>
              </a:solidFill>
              <a:highlight>
                <a:srgbClr val="FFFFFF"/>
              </a:highlight>
              <a:latin typeface="Barlow"/>
              <a:ea typeface="Barlow"/>
              <a:cs typeface="Barlow"/>
              <a:sym typeface="Barlow"/>
            </a:endParaRPr>
          </a:p>
          <a:p>
            <a:pPr indent="-355600" lvl="0" marL="457200" rtl="0" algn="l">
              <a:lnSpc>
                <a:spcPct val="115000"/>
              </a:lnSpc>
              <a:spcBef>
                <a:spcPts val="0"/>
              </a:spcBef>
              <a:spcAft>
                <a:spcPts val="0"/>
              </a:spcAft>
              <a:buClr>
                <a:srgbClr val="212529"/>
              </a:buClr>
              <a:buSzPts val="2000"/>
              <a:buFont typeface="Barlow"/>
              <a:buChar char="●"/>
            </a:pPr>
            <a:r>
              <a:rPr lang="en-GB" sz="2000">
                <a:solidFill>
                  <a:srgbClr val="212529"/>
                </a:solidFill>
                <a:highlight>
                  <a:srgbClr val="FFFFFF"/>
                </a:highlight>
                <a:latin typeface="Barlow"/>
                <a:ea typeface="Barlow"/>
                <a:cs typeface="Barlow"/>
                <a:sym typeface="Barlow"/>
              </a:rPr>
              <a:t>Iterative</a:t>
            </a:r>
            <a:endParaRPr sz="2000">
              <a:solidFill>
                <a:srgbClr val="212529"/>
              </a:solidFill>
              <a:highlight>
                <a:srgbClr val="FFFFFF"/>
              </a:highlight>
              <a:latin typeface="Barlow"/>
              <a:ea typeface="Barlow"/>
              <a:cs typeface="Barlow"/>
              <a:sym typeface="Barlow"/>
            </a:endParaRPr>
          </a:p>
          <a:p>
            <a:pPr indent="-355600" lvl="0" marL="457200" rtl="0" algn="l">
              <a:lnSpc>
                <a:spcPct val="115000"/>
              </a:lnSpc>
              <a:spcBef>
                <a:spcPts val="0"/>
              </a:spcBef>
              <a:spcAft>
                <a:spcPts val="0"/>
              </a:spcAft>
              <a:buClr>
                <a:srgbClr val="212529"/>
              </a:buClr>
              <a:buSzPts val="2000"/>
              <a:buFont typeface="Barlow"/>
              <a:buChar char="●"/>
            </a:pPr>
            <a:r>
              <a:rPr lang="en-GB" sz="2000">
                <a:solidFill>
                  <a:srgbClr val="212529"/>
                </a:solidFill>
                <a:highlight>
                  <a:srgbClr val="FFFFFF"/>
                </a:highlight>
                <a:latin typeface="Barlow"/>
                <a:ea typeface="Barlow"/>
                <a:cs typeface="Barlow"/>
                <a:sym typeface="Barlow"/>
              </a:rPr>
              <a:t>Spiral</a:t>
            </a:r>
            <a:endParaRPr sz="2000">
              <a:solidFill>
                <a:srgbClr val="212529"/>
              </a:solidFill>
              <a:highlight>
                <a:srgbClr val="FFFFFF"/>
              </a:highlight>
              <a:latin typeface="Barlow"/>
              <a:ea typeface="Barlow"/>
              <a:cs typeface="Barlow"/>
              <a:sym typeface="Barlow"/>
            </a:endParaRPr>
          </a:p>
          <a:p>
            <a:pPr indent="-355600" lvl="0" marL="457200" rtl="0" algn="l">
              <a:lnSpc>
                <a:spcPct val="115000"/>
              </a:lnSpc>
              <a:spcBef>
                <a:spcPts val="0"/>
              </a:spcBef>
              <a:spcAft>
                <a:spcPts val="0"/>
              </a:spcAft>
              <a:buClr>
                <a:srgbClr val="212529"/>
              </a:buClr>
              <a:buSzPts val="2000"/>
              <a:buFont typeface="Barlow"/>
              <a:buChar char="●"/>
            </a:pPr>
            <a:r>
              <a:rPr lang="en-GB" sz="2000">
                <a:solidFill>
                  <a:srgbClr val="212529"/>
                </a:solidFill>
                <a:highlight>
                  <a:srgbClr val="FFFFFF"/>
                </a:highlight>
                <a:latin typeface="Barlow"/>
                <a:ea typeface="Barlow"/>
                <a:cs typeface="Barlow"/>
                <a:sym typeface="Barlow"/>
              </a:rPr>
              <a:t>DevOps</a:t>
            </a:r>
            <a:endParaRPr sz="2000">
              <a:solidFill>
                <a:srgbClr val="212529"/>
              </a:solidFill>
              <a:highlight>
                <a:srgbClr val="FFFFFF"/>
              </a:highlight>
              <a:latin typeface="Barlow"/>
              <a:ea typeface="Barlow"/>
              <a:cs typeface="Barlow"/>
              <a:sym typeface="Barlow"/>
            </a:endParaRPr>
          </a:p>
          <a:p>
            <a:pPr indent="0" lvl="0" marL="0" rtl="0" algn="l">
              <a:spcBef>
                <a:spcPts val="2300"/>
              </a:spcBef>
              <a:spcAft>
                <a:spcPts val="0"/>
              </a:spcAft>
              <a:buNone/>
            </a:pPr>
            <a:r>
              <a:t/>
            </a:r>
            <a:endParaRPr/>
          </a:p>
        </p:txBody>
      </p:sp>
      <p:cxnSp>
        <p:nvCxnSpPr>
          <p:cNvPr id="303" name="Google Shape;303;p41"/>
          <p:cNvCxnSpPr/>
          <p:nvPr/>
        </p:nvCxnSpPr>
        <p:spPr>
          <a:xfrm flipH="1">
            <a:off x="3832550" y="995500"/>
            <a:ext cx="9000" cy="3908100"/>
          </a:xfrm>
          <a:prstGeom prst="straightConnector1">
            <a:avLst/>
          </a:prstGeom>
          <a:noFill/>
          <a:ln cap="flat" cmpd="sng" w="76200">
            <a:solidFill>
              <a:srgbClr val="666666"/>
            </a:solidFill>
            <a:prstDash val="solid"/>
            <a:round/>
            <a:headEnd len="med" w="med" type="none"/>
            <a:tailEnd len="med" w="med" type="none"/>
          </a:ln>
        </p:spPr>
      </p:cxnSp>
      <p:sp>
        <p:nvSpPr>
          <p:cNvPr id="304" name="Google Shape;304;p41"/>
          <p:cNvSpPr txBox="1"/>
          <p:nvPr/>
        </p:nvSpPr>
        <p:spPr>
          <a:xfrm>
            <a:off x="5357900" y="1905850"/>
            <a:ext cx="2286000" cy="2227200"/>
          </a:xfrm>
          <a:prstGeom prst="rect">
            <a:avLst/>
          </a:prstGeom>
          <a:noFill/>
          <a:ln>
            <a:noFill/>
          </a:ln>
        </p:spPr>
        <p:txBody>
          <a:bodyPr anchorCtr="0" anchor="t" bIns="91425" lIns="91425" spcFirstLastPara="1" rIns="91425" wrap="square" tIns="91425">
            <a:noAutofit/>
          </a:bodyPr>
          <a:lstStyle/>
          <a:p>
            <a:pPr indent="-387350" lvl="0" marL="457200" rtl="0" algn="l">
              <a:lnSpc>
                <a:spcPct val="115000"/>
              </a:lnSpc>
              <a:spcBef>
                <a:spcPts val="2300"/>
              </a:spcBef>
              <a:spcAft>
                <a:spcPts val="0"/>
              </a:spcAft>
              <a:buClr>
                <a:srgbClr val="212529"/>
              </a:buClr>
              <a:buSzPts val="2500"/>
              <a:buFont typeface="Barlow"/>
              <a:buChar char="●"/>
            </a:pPr>
            <a:r>
              <a:rPr b="1" lang="en-GB" sz="2500">
                <a:solidFill>
                  <a:srgbClr val="212529"/>
                </a:solidFill>
                <a:highlight>
                  <a:srgbClr val="FFFFFF"/>
                </a:highlight>
                <a:latin typeface="Barlow"/>
                <a:ea typeface="Barlow"/>
                <a:cs typeface="Barlow"/>
                <a:sym typeface="Barlow"/>
              </a:rPr>
              <a:t>Agile</a:t>
            </a:r>
            <a:endParaRPr b="1" sz="2500">
              <a:solidFill>
                <a:srgbClr val="212529"/>
              </a:solidFill>
              <a:highlight>
                <a:srgbClr val="FFFFFF"/>
              </a:highlight>
              <a:latin typeface="Barlow"/>
              <a:ea typeface="Barlow"/>
              <a:cs typeface="Barlow"/>
              <a:sym typeface="Barlow"/>
            </a:endParaRPr>
          </a:p>
          <a:p>
            <a:pPr indent="-387350" lvl="0" marL="457200" rtl="0" algn="l">
              <a:lnSpc>
                <a:spcPct val="115000"/>
              </a:lnSpc>
              <a:spcBef>
                <a:spcPts val="0"/>
              </a:spcBef>
              <a:spcAft>
                <a:spcPts val="0"/>
              </a:spcAft>
              <a:buClr>
                <a:srgbClr val="212529"/>
              </a:buClr>
              <a:buSzPts val="2500"/>
              <a:buFont typeface="Barlow"/>
              <a:buChar char="●"/>
            </a:pPr>
            <a:r>
              <a:rPr b="1" lang="en-GB" sz="2500">
                <a:solidFill>
                  <a:srgbClr val="212529"/>
                </a:solidFill>
                <a:highlight>
                  <a:srgbClr val="FFFFFF"/>
                </a:highlight>
                <a:latin typeface="Barlow"/>
                <a:ea typeface="Barlow"/>
                <a:cs typeface="Barlow"/>
                <a:sym typeface="Barlow"/>
              </a:rPr>
              <a:t>Waterfall</a:t>
            </a:r>
            <a:endParaRPr b="1" sz="2500">
              <a:solidFill>
                <a:srgbClr val="212529"/>
              </a:solidFill>
              <a:highlight>
                <a:srgbClr val="FFFFFF"/>
              </a:highlight>
              <a:latin typeface="Barlow"/>
              <a:ea typeface="Barlow"/>
              <a:cs typeface="Barlow"/>
              <a:sym typeface="Barlow"/>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08" name="Shape 308"/>
        <p:cNvGrpSpPr/>
        <p:nvPr/>
      </p:nvGrpSpPr>
      <p:grpSpPr>
        <a:xfrm>
          <a:off x="0" y="0"/>
          <a:ext cx="0" cy="0"/>
          <a:chOff x="0" y="0"/>
          <a:chExt cx="0" cy="0"/>
        </a:xfrm>
      </p:grpSpPr>
      <p:sp>
        <p:nvSpPr>
          <p:cNvPr id="309" name="Google Shape;309;p42"/>
          <p:cNvSpPr txBox="1"/>
          <p:nvPr/>
        </p:nvSpPr>
        <p:spPr>
          <a:xfrm>
            <a:off x="253100" y="349200"/>
            <a:ext cx="7390800" cy="514500"/>
          </a:xfrm>
          <a:prstGeom prst="rect">
            <a:avLst/>
          </a:prstGeom>
          <a:noFill/>
          <a:ln>
            <a:noFill/>
          </a:ln>
        </p:spPr>
        <p:txBody>
          <a:bodyPr anchorCtr="0" anchor="t" bIns="0" lIns="0" spcFirstLastPara="1" rIns="0" wrap="square" tIns="0">
            <a:noAutofit/>
          </a:bodyPr>
          <a:lstStyle/>
          <a:p>
            <a:pPr indent="0" lvl="0" marL="0" rtl="0" algn="l">
              <a:lnSpc>
                <a:spcPct val="65000"/>
              </a:lnSpc>
              <a:spcBef>
                <a:spcPts val="0"/>
              </a:spcBef>
              <a:spcAft>
                <a:spcPts val="0"/>
              </a:spcAft>
              <a:buNone/>
            </a:pPr>
            <a:r>
              <a:rPr lang="en-GB" sz="3400">
                <a:latin typeface="Barlow ExtraBold"/>
                <a:ea typeface="Barlow ExtraBold"/>
                <a:cs typeface="Barlow ExtraBold"/>
                <a:sym typeface="Barlow ExtraBold"/>
              </a:rPr>
              <a:t>WATERFALL</a:t>
            </a:r>
            <a:endParaRPr sz="3400">
              <a:latin typeface="Barlow ExtraBold"/>
              <a:ea typeface="Barlow ExtraBold"/>
              <a:cs typeface="Barlow ExtraBold"/>
              <a:sym typeface="Barlow ExtraBold"/>
            </a:endParaRPr>
          </a:p>
        </p:txBody>
      </p:sp>
      <p:grpSp>
        <p:nvGrpSpPr>
          <p:cNvPr id="310" name="Google Shape;310;p42"/>
          <p:cNvGrpSpPr/>
          <p:nvPr/>
        </p:nvGrpSpPr>
        <p:grpSpPr>
          <a:xfrm>
            <a:off x="309474" y="711302"/>
            <a:ext cx="3983201" cy="383773"/>
            <a:chOff x="461874" y="2757427"/>
            <a:chExt cx="3983201" cy="383773"/>
          </a:xfrm>
        </p:grpSpPr>
        <p:sp>
          <p:nvSpPr>
            <p:cNvPr id="311" name="Google Shape;311;p42"/>
            <p:cNvSpPr txBox="1"/>
            <p:nvPr/>
          </p:nvSpPr>
          <p:spPr>
            <a:xfrm>
              <a:off x="805775" y="2802800"/>
              <a:ext cx="3639300" cy="3384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None/>
              </a:pPr>
              <a:r>
                <a:rPr b="1" lang="en-GB" sz="1600">
                  <a:latin typeface="Barlow"/>
                  <a:ea typeface="Barlow"/>
                  <a:cs typeface="Barlow"/>
                  <a:sym typeface="Barlow"/>
                </a:rPr>
                <a:t>SDLC</a:t>
              </a:r>
              <a:endParaRPr b="1" sz="1600">
                <a:solidFill>
                  <a:srgbClr val="000000"/>
                </a:solidFill>
                <a:latin typeface="Barlow"/>
                <a:ea typeface="Barlow"/>
                <a:cs typeface="Barlow"/>
                <a:sym typeface="Barlow"/>
              </a:endParaRPr>
            </a:p>
            <a:p>
              <a:pPr indent="0" lvl="0" marL="0" rtl="0" algn="l">
                <a:lnSpc>
                  <a:spcPct val="110000"/>
                </a:lnSpc>
                <a:spcBef>
                  <a:spcPts val="0"/>
                </a:spcBef>
                <a:spcAft>
                  <a:spcPts val="0"/>
                </a:spcAft>
                <a:buClr>
                  <a:srgbClr val="000000"/>
                </a:buClr>
                <a:buSzPts val="1100"/>
                <a:buFont typeface="Arial"/>
                <a:buNone/>
              </a:pPr>
              <a:r>
                <a:t/>
              </a:r>
              <a:endParaRPr sz="1300">
                <a:latin typeface="Barlow"/>
                <a:ea typeface="Barlow"/>
                <a:cs typeface="Barlow"/>
                <a:sym typeface="Barlow"/>
              </a:endParaRPr>
            </a:p>
          </p:txBody>
        </p:sp>
        <p:pic>
          <p:nvPicPr>
            <p:cNvPr id="312" name="Google Shape;312;p42"/>
            <p:cNvPicPr preferRelativeResize="0"/>
            <p:nvPr/>
          </p:nvPicPr>
          <p:blipFill rotWithShape="1">
            <a:blip r:embed="rId3">
              <a:alphaModFix/>
            </a:blip>
            <a:srcRect b="0" l="0" r="0" t="0"/>
            <a:stretch/>
          </p:blipFill>
          <p:spPr>
            <a:xfrm rot="5400000">
              <a:off x="464675" y="2754626"/>
              <a:ext cx="338299" cy="343901"/>
            </a:xfrm>
            <a:prstGeom prst="rect">
              <a:avLst/>
            </a:prstGeom>
            <a:noFill/>
            <a:ln>
              <a:noFill/>
            </a:ln>
          </p:spPr>
        </p:pic>
      </p:grpSp>
      <p:pic>
        <p:nvPicPr>
          <p:cNvPr id="313" name="Google Shape;313;p42"/>
          <p:cNvPicPr preferRelativeResize="0"/>
          <p:nvPr/>
        </p:nvPicPr>
        <p:blipFill>
          <a:blip r:embed="rId4">
            <a:alphaModFix/>
          </a:blip>
          <a:stretch>
            <a:fillRect/>
          </a:stretch>
        </p:blipFill>
        <p:spPr>
          <a:xfrm>
            <a:off x="1517025" y="1188275"/>
            <a:ext cx="6109952" cy="34385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17" name="Shape 317"/>
        <p:cNvGrpSpPr/>
        <p:nvPr/>
      </p:nvGrpSpPr>
      <p:grpSpPr>
        <a:xfrm>
          <a:off x="0" y="0"/>
          <a:ext cx="0" cy="0"/>
          <a:chOff x="0" y="0"/>
          <a:chExt cx="0" cy="0"/>
        </a:xfrm>
      </p:grpSpPr>
      <p:sp>
        <p:nvSpPr>
          <p:cNvPr id="318" name="Google Shape;318;p43"/>
          <p:cNvSpPr txBox="1"/>
          <p:nvPr/>
        </p:nvSpPr>
        <p:spPr>
          <a:xfrm>
            <a:off x="253100" y="349200"/>
            <a:ext cx="7390800" cy="514500"/>
          </a:xfrm>
          <a:prstGeom prst="rect">
            <a:avLst/>
          </a:prstGeom>
          <a:noFill/>
          <a:ln>
            <a:noFill/>
          </a:ln>
        </p:spPr>
        <p:txBody>
          <a:bodyPr anchorCtr="0" anchor="t" bIns="0" lIns="0" spcFirstLastPara="1" rIns="0" wrap="square" tIns="0">
            <a:noAutofit/>
          </a:bodyPr>
          <a:lstStyle/>
          <a:p>
            <a:pPr indent="0" lvl="0" marL="0" rtl="0" algn="l">
              <a:lnSpc>
                <a:spcPct val="65000"/>
              </a:lnSpc>
              <a:spcBef>
                <a:spcPts val="0"/>
              </a:spcBef>
              <a:spcAft>
                <a:spcPts val="0"/>
              </a:spcAft>
              <a:buNone/>
            </a:pPr>
            <a:r>
              <a:rPr lang="en-GB" sz="3400">
                <a:latin typeface="Barlow ExtraBold"/>
                <a:ea typeface="Barlow ExtraBold"/>
                <a:cs typeface="Barlow ExtraBold"/>
                <a:sym typeface="Barlow ExtraBold"/>
              </a:rPr>
              <a:t>AGILE</a:t>
            </a:r>
            <a:endParaRPr sz="3400">
              <a:latin typeface="Barlow ExtraBold"/>
              <a:ea typeface="Barlow ExtraBold"/>
              <a:cs typeface="Barlow ExtraBold"/>
              <a:sym typeface="Barlow ExtraBold"/>
            </a:endParaRPr>
          </a:p>
        </p:txBody>
      </p:sp>
      <p:grpSp>
        <p:nvGrpSpPr>
          <p:cNvPr id="319" name="Google Shape;319;p43"/>
          <p:cNvGrpSpPr/>
          <p:nvPr/>
        </p:nvGrpSpPr>
        <p:grpSpPr>
          <a:xfrm>
            <a:off x="309474" y="711302"/>
            <a:ext cx="3983201" cy="383773"/>
            <a:chOff x="461874" y="2757427"/>
            <a:chExt cx="3983201" cy="383773"/>
          </a:xfrm>
        </p:grpSpPr>
        <p:sp>
          <p:nvSpPr>
            <p:cNvPr id="320" name="Google Shape;320;p43"/>
            <p:cNvSpPr txBox="1"/>
            <p:nvPr/>
          </p:nvSpPr>
          <p:spPr>
            <a:xfrm>
              <a:off x="805775" y="2802800"/>
              <a:ext cx="3639300" cy="3384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None/>
              </a:pPr>
              <a:r>
                <a:rPr b="1" lang="en-GB" sz="1600">
                  <a:latin typeface="Barlow"/>
                  <a:ea typeface="Barlow"/>
                  <a:cs typeface="Barlow"/>
                  <a:sym typeface="Barlow"/>
                </a:rPr>
                <a:t>SDLC</a:t>
              </a:r>
              <a:endParaRPr b="1" sz="1600">
                <a:solidFill>
                  <a:srgbClr val="000000"/>
                </a:solidFill>
                <a:latin typeface="Barlow"/>
                <a:ea typeface="Barlow"/>
                <a:cs typeface="Barlow"/>
                <a:sym typeface="Barlow"/>
              </a:endParaRPr>
            </a:p>
            <a:p>
              <a:pPr indent="0" lvl="0" marL="0" rtl="0" algn="l">
                <a:lnSpc>
                  <a:spcPct val="110000"/>
                </a:lnSpc>
                <a:spcBef>
                  <a:spcPts val="0"/>
                </a:spcBef>
                <a:spcAft>
                  <a:spcPts val="0"/>
                </a:spcAft>
                <a:buClr>
                  <a:srgbClr val="000000"/>
                </a:buClr>
                <a:buSzPts val="1100"/>
                <a:buFont typeface="Arial"/>
                <a:buNone/>
              </a:pPr>
              <a:r>
                <a:t/>
              </a:r>
              <a:endParaRPr sz="1300">
                <a:latin typeface="Barlow"/>
                <a:ea typeface="Barlow"/>
                <a:cs typeface="Barlow"/>
                <a:sym typeface="Barlow"/>
              </a:endParaRPr>
            </a:p>
          </p:txBody>
        </p:sp>
        <p:pic>
          <p:nvPicPr>
            <p:cNvPr id="321" name="Google Shape;321;p43"/>
            <p:cNvPicPr preferRelativeResize="0"/>
            <p:nvPr/>
          </p:nvPicPr>
          <p:blipFill rotWithShape="1">
            <a:blip r:embed="rId3">
              <a:alphaModFix/>
            </a:blip>
            <a:srcRect b="0" l="0" r="0" t="0"/>
            <a:stretch/>
          </p:blipFill>
          <p:spPr>
            <a:xfrm rot="5400000">
              <a:off x="464675" y="2754626"/>
              <a:ext cx="338299" cy="343901"/>
            </a:xfrm>
            <a:prstGeom prst="rect">
              <a:avLst/>
            </a:prstGeom>
            <a:noFill/>
            <a:ln>
              <a:noFill/>
            </a:ln>
          </p:spPr>
        </p:pic>
      </p:grpSp>
      <p:pic>
        <p:nvPicPr>
          <p:cNvPr id="322" name="Google Shape;322;p43"/>
          <p:cNvPicPr preferRelativeResize="0"/>
          <p:nvPr/>
        </p:nvPicPr>
        <p:blipFill>
          <a:blip r:embed="rId4">
            <a:alphaModFix/>
          </a:blip>
          <a:stretch>
            <a:fillRect/>
          </a:stretch>
        </p:blipFill>
        <p:spPr>
          <a:xfrm>
            <a:off x="1131175" y="969275"/>
            <a:ext cx="6416352" cy="36109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6"/>
          <p:cNvSpPr txBox="1"/>
          <p:nvPr/>
        </p:nvSpPr>
        <p:spPr>
          <a:xfrm>
            <a:off x="249250" y="319675"/>
            <a:ext cx="5489700" cy="446100"/>
          </a:xfrm>
          <a:prstGeom prst="rect">
            <a:avLst/>
          </a:prstGeom>
          <a:noFill/>
          <a:ln>
            <a:noFill/>
          </a:ln>
        </p:spPr>
        <p:txBody>
          <a:bodyPr anchorCtr="0" anchor="t" bIns="0" lIns="0" spcFirstLastPara="1" rIns="0" wrap="square" tIns="0">
            <a:noAutofit/>
          </a:bodyPr>
          <a:lstStyle/>
          <a:p>
            <a:pPr indent="0" lvl="0" marL="0" marR="0" rtl="0" algn="l">
              <a:lnSpc>
                <a:spcPct val="65000"/>
              </a:lnSpc>
              <a:spcBef>
                <a:spcPts val="0"/>
              </a:spcBef>
              <a:spcAft>
                <a:spcPts val="0"/>
              </a:spcAft>
              <a:buClr>
                <a:srgbClr val="000000"/>
              </a:buClr>
              <a:buSzPts val="1100"/>
              <a:buFont typeface="Arial"/>
              <a:buNone/>
            </a:pPr>
            <a:r>
              <a:rPr lang="en-GB" sz="3500">
                <a:latin typeface="Barlow ExtraBold"/>
                <a:ea typeface="Barlow ExtraBold"/>
                <a:cs typeface="Barlow ExtraBold"/>
                <a:sym typeface="Barlow ExtraBold"/>
              </a:rPr>
              <a:t>AGENDA</a:t>
            </a:r>
            <a:endParaRPr i="0" sz="3500" u="none" cap="none" strike="noStrike">
              <a:solidFill>
                <a:srgbClr val="000000"/>
              </a:solidFill>
              <a:latin typeface="Barlow ExtraBold"/>
              <a:ea typeface="Barlow ExtraBold"/>
              <a:cs typeface="Barlow ExtraBold"/>
              <a:sym typeface="Barlow ExtraBold"/>
            </a:endParaRPr>
          </a:p>
          <a:p>
            <a:pPr indent="0" lvl="0" marL="0" marR="0" rtl="0" algn="l">
              <a:lnSpc>
                <a:spcPct val="65000"/>
              </a:lnSpc>
              <a:spcBef>
                <a:spcPts val="0"/>
              </a:spcBef>
              <a:spcAft>
                <a:spcPts val="0"/>
              </a:spcAft>
              <a:buClr>
                <a:srgbClr val="000000"/>
              </a:buClr>
              <a:buSzPts val="4000"/>
              <a:buFont typeface="Arial"/>
              <a:buNone/>
            </a:pPr>
            <a:r>
              <a:t/>
            </a:r>
            <a:endParaRPr i="0" sz="4000" u="none" cap="none" strike="noStrike">
              <a:solidFill>
                <a:srgbClr val="000000"/>
              </a:solidFill>
              <a:latin typeface="Barlow ExtraBold"/>
              <a:ea typeface="Barlow ExtraBold"/>
              <a:cs typeface="Barlow ExtraBold"/>
              <a:sym typeface="Barlow ExtraBold"/>
            </a:endParaRPr>
          </a:p>
        </p:txBody>
      </p:sp>
      <p:sp>
        <p:nvSpPr>
          <p:cNvPr id="107" name="Google Shape;107;p26"/>
          <p:cNvSpPr txBox="1"/>
          <p:nvPr/>
        </p:nvSpPr>
        <p:spPr>
          <a:xfrm>
            <a:off x="2972725" y="1247050"/>
            <a:ext cx="4426800" cy="3520800"/>
          </a:xfrm>
          <a:prstGeom prst="rect">
            <a:avLst/>
          </a:prstGeom>
          <a:noFill/>
          <a:ln cap="flat" cmpd="sng" w="9525">
            <a:solidFill>
              <a:srgbClr val="4A4A4A"/>
            </a:solidFill>
            <a:prstDash val="dot"/>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rPr b="1" lang="en-GB" sz="1600">
                <a:solidFill>
                  <a:srgbClr val="F54996"/>
                </a:solidFill>
                <a:latin typeface="Barlow"/>
                <a:ea typeface="Barlow"/>
                <a:cs typeface="Barlow"/>
                <a:sym typeface="Barlow"/>
              </a:rPr>
              <a:t>0</a:t>
            </a:r>
            <a:r>
              <a:rPr b="1" lang="en-GB" sz="1600">
                <a:solidFill>
                  <a:srgbClr val="F54996"/>
                </a:solidFill>
                <a:latin typeface="Barlow"/>
                <a:ea typeface="Barlow"/>
                <a:cs typeface="Barlow"/>
                <a:sym typeface="Barlow"/>
              </a:rPr>
              <a:t>1</a:t>
            </a:r>
            <a:r>
              <a:rPr lang="en-GB" sz="1600">
                <a:solidFill>
                  <a:srgbClr val="F54996"/>
                </a:solidFill>
                <a:latin typeface="Barlow"/>
                <a:ea typeface="Barlow"/>
                <a:cs typeface="Barlow"/>
                <a:sym typeface="Barlow"/>
              </a:rPr>
              <a:t> </a:t>
            </a:r>
            <a:r>
              <a:rPr lang="en-GB" sz="1600">
                <a:latin typeface="Barlow"/>
                <a:ea typeface="Barlow"/>
                <a:cs typeface="Barlow"/>
                <a:sym typeface="Barlow"/>
              </a:rPr>
              <a:t> </a:t>
            </a:r>
            <a:r>
              <a:rPr lang="en-GB" sz="1600">
                <a:latin typeface="Barlow"/>
                <a:ea typeface="Barlow"/>
                <a:cs typeface="Barlow"/>
                <a:sym typeface="Barlow"/>
              </a:rPr>
              <a:t>Introduction</a:t>
            </a:r>
            <a:r>
              <a:rPr lang="en-GB" sz="1600">
                <a:latin typeface="Barlow"/>
                <a:ea typeface="Barlow"/>
                <a:cs typeface="Barlow"/>
                <a:sym typeface="Barlow"/>
              </a:rPr>
              <a:t>  to SDLC</a:t>
            </a:r>
            <a:endParaRPr sz="1600">
              <a:latin typeface="Barlow"/>
              <a:ea typeface="Barlow"/>
              <a:cs typeface="Barlow"/>
              <a:sym typeface="Barlow"/>
            </a:endParaRPr>
          </a:p>
          <a:p>
            <a:pPr indent="0" lvl="0" marL="0" rtl="0" algn="just">
              <a:spcBef>
                <a:spcPts val="0"/>
              </a:spcBef>
              <a:spcAft>
                <a:spcPts val="0"/>
              </a:spcAft>
              <a:buNone/>
            </a:pPr>
            <a:r>
              <a:t/>
            </a:r>
            <a:endParaRPr sz="1600">
              <a:latin typeface="Barlow"/>
              <a:ea typeface="Barlow"/>
              <a:cs typeface="Barlow"/>
              <a:sym typeface="Barlow"/>
            </a:endParaRPr>
          </a:p>
          <a:p>
            <a:pPr indent="0" lvl="0" marL="0" rtl="0" algn="just">
              <a:spcBef>
                <a:spcPts val="0"/>
              </a:spcBef>
              <a:spcAft>
                <a:spcPts val="0"/>
              </a:spcAft>
              <a:buNone/>
            </a:pPr>
            <a:r>
              <a:rPr b="1" lang="en-GB" sz="1600">
                <a:solidFill>
                  <a:srgbClr val="F54996"/>
                </a:solidFill>
                <a:latin typeface="Barlow"/>
                <a:ea typeface="Barlow"/>
                <a:cs typeface="Barlow"/>
                <a:sym typeface="Barlow"/>
              </a:rPr>
              <a:t>02</a:t>
            </a:r>
            <a:r>
              <a:rPr lang="en-GB" sz="1600">
                <a:latin typeface="Barlow"/>
                <a:ea typeface="Barlow"/>
                <a:cs typeface="Barlow"/>
                <a:sym typeface="Barlow"/>
              </a:rPr>
              <a:t>  SDLC Methodology</a:t>
            </a:r>
            <a:endParaRPr sz="1600">
              <a:latin typeface="Barlow"/>
              <a:ea typeface="Barlow"/>
              <a:cs typeface="Barlow"/>
              <a:sym typeface="Barlow"/>
            </a:endParaRPr>
          </a:p>
          <a:p>
            <a:pPr indent="0" lvl="0" marL="0" rtl="0" algn="just">
              <a:spcBef>
                <a:spcPts val="0"/>
              </a:spcBef>
              <a:spcAft>
                <a:spcPts val="0"/>
              </a:spcAft>
              <a:buNone/>
            </a:pPr>
            <a:r>
              <a:t/>
            </a:r>
            <a:endParaRPr sz="1600">
              <a:latin typeface="Barlow"/>
              <a:ea typeface="Barlow"/>
              <a:cs typeface="Barlow"/>
              <a:sym typeface="Barlow"/>
            </a:endParaRPr>
          </a:p>
          <a:p>
            <a:pPr indent="0" lvl="0" marL="0" rtl="0" algn="just">
              <a:spcBef>
                <a:spcPts val="0"/>
              </a:spcBef>
              <a:spcAft>
                <a:spcPts val="0"/>
              </a:spcAft>
              <a:buClr>
                <a:schemeClr val="dk1"/>
              </a:buClr>
              <a:buSzPts val="1100"/>
              <a:buFont typeface="Arial"/>
              <a:buNone/>
            </a:pPr>
            <a:r>
              <a:rPr b="1" lang="en-GB" sz="1600">
                <a:solidFill>
                  <a:srgbClr val="F54996"/>
                </a:solidFill>
                <a:latin typeface="Barlow"/>
                <a:ea typeface="Barlow"/>
                <a:cs typeface="Barlow"/>
                <a:sym typeface="Barlow"/>
              </a:rPr>
              <a:t>03</a:t>
            </a:r>
            <a:r>
              <a:rPr lang="en-GB" sz="1600">
                <a:solidFill>
                  <a:schemeClr val="dk1"/>
                </a:solidFill>
                <a:latin typeface="Barlow"/>
                <a:ea typeface="Barlow"/>
                <a:cs typeface="Barlow"/>
                <a:sym typeface="Barlow"/>
              </a:rPr>
              <a:t>  Scrum</a:t>
            </a:r>
            <a:endParaRPr sz="1600">
              <a:latin typeface="Barlow"/>
              <a:ea typeface="Barlow"/>
              <a:cs typeface="Barlow"/>
              <a:sym typeface="Barlow"/>
            </a:endParaRPr>
          </a:p>
          <a:p>
            <a:pPr indent="0" lvl="0" marL="0" rtl="0" algn="just">
              <a:spcBef>
                <a:spcPts val="0"/>
              </a:spcBef>
              <a:spcAft>
                <a:spcPts val="0"/>
              </a:spcAft>
              <a:buNone/>
            </a:pPr>
            <a:r>
              <a:t/>
            </a:r>
            <a:endParaRPr sz="1600">
              <a:latin typeface="Barlow"/>
              <a:ea typeface="Barlow"/>
              <a:cs typeface="Barlow"/>
              <a:sym typeface="Barlow"/>
            </a:endParaRPr>
          </a:p>
          <a:p>
            <a:pPr indent="0" lvl="0" marL="0" rtl="0" algn="just">
              <a:spcBef>
                <a:spcPts val="0"/>
              </a:spcBef>
              <a:spcAft>
                <a:spcPts val="0"/>
              </a:spcAft>
              <a:buNone/>
            </a:pPr>
            <a:r>
              <a:rPr b="1" lang="en-GB" sz="1600">
                <a:solidFill>
                  <a:srgbClr val="F54996"/>
                </a:solidFill>
                <a:latin typeface="Barlow"/>
                <a:ea typeface="Barlow"/>
                <a:cs typeface="Barlow"/>
                <a:sym typeface="Barlow"/>
              </a:rPr>
              <a:t>04</a:t>
            </a:r>
            <a:r>
              <a:rPr b="1" lang="en-GB" sz="1600">
                <a:latin typeface="Barlow"/>
                <a:ea typeface="Barlow"/>
                <a:cs typeface="Barlow"/>
                <a:sym typeface="Barlow"/>
              </a:rPr>
              <a:t>  </a:t>
            </a:r>
            <a:r>
              <a:rPr lang="en-GB" sz="1600">
                <a:latin typeface="Barlow"/>
                <a:ea typeface="Barlow"/>
                <a:cs typeface="Barlow"/>
                <a:sym typeface="Barlow"/>
              </a:rPr>
              <a:t>Scrum Board Demo</a:t>
            </a:r>
            <a:endParaRPr sz="1600">
              <a:latin typeface="Barlow"/>
              <a:ea typeface="Barlow"/>
              <a:cs typeface="Barlow"/>
              <a:sym typeface="Barlow"/>
            </a:endParaRPr>
          </a:p>
          <a:p>
            <a:pPr indent="0" lvl="0" marL="0" rtl="0" algn="just">
              <a:spcBef>
                <a:spcPts val="0"/>
              </a:spcBef>
              <a:spcAft>
                <a:spcPts val="0"/>
              </a:spcAft>
              <a:buNone/>
            </a:pPr>
            <a:r>
              <a:t/>
            </a:r>
            <a:endParaRPr sz="1600">
              <a:latin typeface="Barlow"/>
              <a:ea typeface="Barlow"/>
              <a:cs typeface="Barlow"/>
              <a:sym typeface="Barlow"/>
            </a:endParaRPr>
          </a:p>
          <a:p>
            <a:pPr indent="0" lvl="0" marL="0" rtl="0" algn="just">
              <a:spcBef>
                <a:spcPts val="0"/>
              </a:spcBef>
              <a:spcAft>
                <a:spcPts val="0"/>
              </a:spcAft>
              <a:buClr>
                <a:srgbClr val="000000"/>
              </a:buClr>
              <a:buSzPts val="1100"/>
              <a:buFont typeface="Arial"/>
              <a:buNone/>
            </a:pPr>
            <a:r>
              <a:rPr b="1" lang="en-GB" sz="1600">
                <a:solidFill>
                  <a:srgbClr val="F54996"/>
                </a:solidFill>
                <a:latin typeface="Barlow"/>
                <a:ea typeface="Barlow"/>
                <a:cs typeface="Barlow"/>
                <a:sym typeface="Barlow"/>
              </a:rPr>
              <a:t>05</a:t>
            </a:r>
            <a:r>
              <a:rPr b="1" lang="en-GB" sz="1600">
                <a:solidFill>
                  <a:srgbClr val="000000"/>
                </a:solidFill>
                <a:latin typeface="Barlow"/>
                <a:ea typeface="Barlow"/>
                <a:cs typeface="Barlow"/>
                <a:sym typeface="Barlow"/>
              </a:rPr>
              <a:t>  </a:t>
            </a:r>
            <a:r>
              <a:rPr b="1" lang="en-GB" sz="1600">
                <a:latin typeface="Barlow"/>
                <a:ea typeface="Barlow"/>
                <a:cs typeface="Barlow"/>
                <a:sym typeface="Barlow"/>
              </a:rPr>
              <a:t> </a:t>
            </a:r>
            <a:r>
              <a:rPr lang="en-GB" sz="1600">
                <a:latin typeface="Barlow"/>
                <a:ea typeface="Barlow"/>
                <a:cs typeface="Barlow"/>
                <a:sym typeface="Barlow"/>
              </a:rPr>
              <a:t>Scrum Retro group exercise</a:t>
            </a:r>
            <a:endParaRPr sz="1600">
              <a:latin typeface="Barlow"/>
              <a:ea typeface="Barlow"/>
              <a:cs typeface="Barlow"/>
              <a:sym typeface="Barlow"/>
            </a:endParaRPr>
          </a:p>
          <a:p>
            <a:pPr indent="0" lvl="0" marL="0" rtl="0" algn="just">
              <a:spcBef>
                <a:spcPts val="0"/>
              </a:spcBef>
              <a:spcAft>
                <a:spcPts val="0"/>
              </a:spcAft>
              <a:buClr>
                <a:srgbClr val="000000"/>
              </a:buClr>
              <a:buSzPts val="1100"/>
              <a:buFont typeface="Arial"/>
              <a:buNone/>
            </a:pPr>
            <a:r>
              <a:t/>
            </a:r>
            <a:endParaRPr sz="1600">
              <a:latin typeface="Barlow"/>
              <a:ea typeface="Barlow"/>
              <a:cs typeface="Barlow"/>
              <a:sym typeface="Barlow"/>
            </a:endParaRPr>
          </a:p>
          <a:p>
            <a:pPr indent="0" lvl="0" marL="0" rtl="0" algn="just">
              <a:spcBef>
                <a:spcPts val="0"/>
              </a:spcBef>
              <a:spcAft>
                <a:spcPts val="0"/>
              </a:spcAft>
              <a:buClr>
                <a:schemeClr val="dk1"/>
              </a:buClr>
              <a:buSzPts val="1100"/>
              <a:buFont typeface="Arial"/>
              <a:buNone/>
            </a:pPr>
            <a:r>
              <a:t/>
            </a:r>
            <a:endParaRPr b="1" sz="1600">
              <a:solidFill>
                <a:srgbClr val="F54996"/>
              </a:solidFill>
              <a:latin typeface="Barlow"/>
              <a:ea typeface="Barlow"/>
              <a:cs typeface="Barlow"/>
              <a:sym typeface="Barlow"/>
            </a:endParaRPr>
          </a:p>
          <a:p>
            <a:pPr indent="0" lvl="0" marL="0" rtl="0" algn="just">
              <a:spcBef>
                <a:spcPts val="0"/>
              </a:spcBef>
              <a:spcAft>
                <a:spcPts val="0"/>
              </a:spcAft>
              <a:buClr>
                <a:schemeClr val="dk1"/>
              </a:buClr>
              <a:buSzPts val="1100"/>
              <a:buFont typeface="Arial"/>
              <a:buNone/>
            </a:pPr>
            <a:r>
              <a:t/>
            </a:r>
            <a:endParaRPr sz="1600">
              <a:solidFill>
                <a:schemeClr val="dk1"/>
              </a:solidFill>
              <a:latin typeface="Barlow"/>
              <a:ea typeface="Barlow"/>
              <a:cs typeface="Barlow"/>
              <a:sym typeface="Barlow"/>
            </a:endParaRPr>
          </a:p>
          <a:p>
            <a:pPr indent="0" lvl="0" marL="0" rtl="0" algn="l">
              <a:spcBef>
                <a:spcPts val="0"/>
              </a:spcBef>
              <a:spcAft>
                <a:spcPts val="0"/>
              </a:spcAft>
              <a:buNone/>
            </a:pPr>
            <a:r>
              <a:t/>
            </a:r>
            <a:endParaRPr sz="1200">
              <a:latin typeface="Barlow"/>
              <a:ea typeface="Barlow"/>
              <a:cs typeface="Barlow"/>
              <a:sym typeface="Barlow"/>
            </a:endParaRPr>
          </a:p>
        </p:txBody>
      </p:sp>
      <p:cxnSp>
        <p:nvCxnSpPr>
          <p:cNvPr id="108" name="Google Shape;108;p26"/>
          <p:cNvCxnSpPr/>
          <p:nvPr/>
        </p:nvCxnSpPr>
        <p:spPr>
          <a:xfrm flipH="1">
            <a:off x="2305550" y="926625"/>
            <a:ext cx="9000" cy="3908100"/>
          </a:xfrm>
          <a:prstGeom prst="straightConnector1">
            <a:avLst/>
          </a:prstGeom>
          <a:noFill/>
          <a:ln cap="flat" cmpd="sng" w="76200">
            <a:solidFill>
              <a:srgbClr val="666666"/>
            </a:solidFill>
            <a:prstDash val="solid"/>
            <a:round/>
            <a:headEnd len="med" w="med" type="none"/>
            <a:tailEnd len="med" w="med" type="none"/>
          </a:ln>
        </p:spPr>
      </p:cxnSp>
      <p:grpSp>
        <p:nvGrpSpPr>
          <p:cNvPr id="109" name="Google Shape;109;p26"/>
          <p:cNvGrpSpPr/>
          <p:nvPr/>
        </p:nvGrpSpPr>
        <p:grpSpPr>
          <a:xfrm>
            <a:off x="331350" y="1935800"/>
            <a:ext cx="1584600" cy="1437000"/>
            <a:chOff x="331350" y="2012000"/>
            <a:chExt cx="1584600" cy="1437000"/>
          </a:xfrm>
        </p:grpSpPr>
        <p:sp>
          <p:nvSpPr>
            <p:cNvPr id="110" name="Google Shape;110;p26"/>
            <p:cNvSpPr/>
            <p:nvPr/>
          </p:nvSpPr>
          <p:spPr>
            <a:xfrm>
              <a:off x="331350" y="2012000"/>
              <a:ext cx="1584600" cy="1437000"/>
            </a:xfrm>
            <a:prstGeom prst="ellipse">
              <a:avLst/>
            </a:prstGeom>
            <a:solidFill>
              <a:srgbClr val="FFFFFF"/>
            </a:solidFill>
            <a:ln cap="flat" cmpd="sng" w="7620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1" name="Google Shape;111;p26"/>
            <p:cNvPicPr preferRelativeResize="0"/>
            <p:nvPr/>
          </p:nvPicPr>
          <p:blipFill rotWithShape="1">
            <a:blip r:embed="rId3">
              <a:alphaModFix/>
            </a:blip>
            <a:srcRect b="13482" l="21230" r="16029" t="14611"/>
            <a:stretch/>
          </p:blipFill>
          <p:spPr>
            <a:xfrm>
              <a:off x="602225" y="2045588"/>
              <a:ext cx="1195225" cy="1369825"/>
            </a:xfrm>
            <a:prstGeom prst="rect">
              <a:avLst/>
            </a:prstGeom>
            <a:noFill/>
            <a:ln>
              <a:noFill/>
            </a:ln>
          </p:spPr>
        </p:pic>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26" name="Shape 326"/>
        <p:cNvGrpSpPr/>
        <p:nvPr/>
      </p:nvGrpSpPr>
      <p:grpSpPr>
        <a:xfrm>
          <a:off x="0" y="0"/>
          <a:ext cx="0" cy="0"/>
          <a:chOff x="0" y="0"/>
          <a:chExt cx="0" cy="0"/>
        </a:xfrm>
      </p:grpSpPr>
      <p:sp>
        <p:nvSpPr>
          <p:cNvPr id="327" name="Google Shape;327;p44"/>
          <p:cNvSpPr txBox="1"/>
          <p:nvPr/>
        </p:nvSpPr>
        <p:spPr>
          <a:xfrm>
            <a:off x="253100" y="120600"/>
            <a:ext cx="7390800" cy="514500"/>
          </a:xfrm>
          <a:prstGeom prst="rect">
            <a:avLst/>
          </a:prstGeom>
          <a:noFill/>
          <a:ln>
            <a:noFill/>
          </a:ln>
        </p:spPr>
        <p:txBody>
          <a:bodyPr anchorCtr="0" anchor="t" bIns="0" lIns="0" spcFirstLastPara="1" rIns="0" wrap="square" tIns="0">
            <a:noAutofit/>
          </a:bodyPr>
          <a:lstStyle/>
          <a:p>
            <a:pPr indent="0" lvl="0" marL="0" rtl="0" algn="l">
              <a:lnSpc>
                <a:spcPct val="65000"/>
              </a:lnSpc>
              <a:spcBef>
                <a:spcPts val="0"/>
              </a:spcBef>
              <a:spcAft>
                <a:spcPts val="0"/>
              </a:spcAft>
              <a:buNone/>
            </a:pPr>
            <a:r>
              <a:rPr lang="en-GB" sz="3400">
                <a:latin typeface="Barlow ExtraBold"/>
                <a:ea typeface="Barlow ExtraBold"/>
                <a:cs typeface="Barlow ExtraBold"/>
                <a:sym typeface="Barlow ExtraBold"/>
              </a:rPr>
              <a:t>SCRUM</a:t>
            </a:r>
            <a:endParaRPr sz="3400">
              <a:latin typeface="Barlow ExtraBold"/>
              <a:ea typeface="Barlow ExtraBold"/>
              <a:cs typeface="Barlow ExtraBold"/>
              <a:sym typeface="Barlow ExtraBold"/>
            </a:endParaRPr>
          </a:p>
        </p:txBody>
      </p:sp>
      <p:grpSp>
        <p:nvGrpSpPr>
          <p:cNvPr id="328" name="Google Shape;328;p44"/>
          <p:cNvGrpSpPr/>
          <p:nvPr/>
        </p:nvGrpSpPr>
        <p:grpSpPr>
          <a:xfrm>
            <a:off x="309474" y="482702"/>
            <a:ext cx="3983201" cy="383773"/>
            <a:chOff x="461874" y="2528827"/>
            <a:chExt cx="3983201" cy="383773"/>
          </a:xfrm>
        </p:grpSpPr>
        <p:sp>
          <p:nvSpPr>
            <p:cNvPr id="329" name="Google Shape;329;p44"/>
            <p:cNvSpPr txBox="1"/>
            <p:nvPr/>
          </p:nvSpPr>
          <p:spPr>
            <a:xfrm>
              <a:off x="805775" y="2574200"/>
              <a:ext cx="3639300" cy="3384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None/>
              </a:pPr>
              <a:r>
                <a:rPr b="1" lang="en-GB" sz="1600">
                  <a:latin typeface="Barlow"/>
                  <a:ea typeface="Barlow"/>
                  <a:cs typeface="Barlow"/>
                  <a:sym typeface="Barlow"/>
                </a:rPr>
                <a:t>VIDEO</a:t>
              </a:r>
              <a:endParaRPr b="1" sz="1600">
                <a:solidFill>
                  <a:srgbClr val="000000"/>
                </a:solidFill>
                <a:latin typeface="Barlow"/>
                <a:ea typeface="Barlow"/>
                <a:cs typeface="Barlow"/>
                <a:sym typeface="Barlow"/>
              </a:endParaRPr>
            </a:p>
            <a:p>
              <a:pPr indent="0" lvl="0" marL="0" rtl="0" algn="l">
                <a:lnSpc>
                  <a:spcPct val="110000"/>
                </a:lnSpc>
                <a:spcBef>
                  <a:spcPts val="0"/>
                </a:spcBef>
                <a:spcAft>
                  <a:spcPts val="0"/>
                </a:spcAft>
                <a:buClr>
                  <a:srgbClr val="000000"/>
                </a:buClr>
                <a:buSzPts val="1100"/>
                <a:buFont typeface="Arial"/>
                <a:buNone/>
              </a:pPr>
              <a:r>
                <a:t/>
              </a:r>
              <a:endParaRPr sz="1300">
                <a:latin typeface="Barlow"/>
                <a:ea typeface="Barlow"/>
                <a:cs typeface="Barlow"/>
                <a:sym typeface="Barlow"/>
              </a:endParaRPr>
            </a:p>
          </p:txBody>
        </p:sp>
        <p:pic>
          <p:nvPicPr>
            <p:cNvPr id="330" name="Google Shape;330;p44"/>
            <p:cNvPicPr preferRelativeResize="0"/>
            <p:nvPr/>
          </p:nvPicPr>
          <p:blipFill rotWithShape="1">
            <a:blip r:embed="rId3">
              <a:alphaModFix/>
            </a:blip>
            <a:srcRect b="0" l="0" r="0" t="0"/>
            <a:stretch/>
          </p:blipFill>
          <p:spPr>
            <a:xfrm rot="5400000">
              <a:off x="464675" y="2526026"/>
              <a:ext cx="338299" cy="343901"/>
            </a:xfrm>
            <a:prstGeom prst="rect">
              <a:avLst/>
            </a:prstGeom>
            <a:noFill/>
            <a:ln>
              <a:noFill/>
            </a:ln>
          </p:spPr>
        </p:pic>
      </p:grpSp>
      <p:pic>
        <p:nvPicPr>
          <p:cNvPr descr="What is Scrum? We will try to answer this in under 3 minutes. In this video about an introduction to Scrum we will try to cover the whole process followed in the Scrum Framework.&#10;&#10;We will cover every role, ie Scrum Master, Product Owner and the Development Team.&#10;We will talk about every event, ie Sprint, Sprint Planning Meeting, Daily Scrum, Sprint Review and Sprint Retrospective.&#10;We will also see different artifacts ie Product Backlog, Sprint Backlog&#10;&#10;We provide many Scrum and Agile related training for professionals. Visit our courses on https://www.knowledgehut.com/" id="331" name="Google Shape;331;p44" title="What is Scrum? | Scrum under 3 minutes">
            <a:hlinkClick r:id="rId4"/>
          </p:cNvPr>
          <p:cNvPicPr preferRelativeResize="0"/>
          <p:nvPr/>
        </p:nvPicPr>
        <p:blipFill>
          <a:blip r:embed="rId5">
            <a:alphaModFix/>
          </a:blip>
          <a:stretch>
            <a:fillRect/>
          </a:stretch>
        </p:blipFill>
        <p:spPr>
          <a:xfrm>
            <a:off x="2185600" y="1025050"/>
            <a:ext cx="4394125" cy="329559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1"/>
                                        </p:tgtEl>
                                        <p:attrNameLst>
                                          <p:attrName>style.visibility</p:attrName>
                                        </p:attrNameLst>
                                      </p:cBhvr>
                                      <p:to>
                                        <p:strVal val="visible"/>
                                      </p:to>
                                    </p:set>
                                    <p:animEffect filter="fade" transition="in">
                                      <p:cBhvr>
                                        <p:cTn dur="1000"/>
                                        <p:tgtEl>
                                          <p:spTgt spid="3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35" name="Shape 335"/>
        <p:cNvGrpSpPr/>
        <p:nvPr/>
      </p:nvGrpSpPr>
      <p:grpSpPr>
        <a:xfrm>
          <a:off x="0" y="0"/>
          <a:ext cx="0" cy="0"/>
          <a:chOff x="0" y="0"/>
          <a:chExt cx="0" cy="0"/>
        </a:xfrm>
      </p:grpSpPr>
      <p:sp>
        <p:nvSpPr>
          <p:cNvPr id="336" name="Google Shape;336;p45"/>
          <p:cNvSpPr txBox="1"/>
          <p:nvPr/>
        </p:nvSpPr>
        <p:spPr>
          <a:xfrm>
            <a:off x="253100" y="120600"/>
            <a:ext cx="7390800" cy="514500"/>
          </a:xfrm>
          <a:prstGeom prst="rect">
            <a:avLst/>
          </a:prstGeom>
          <a:noFill/>
          <a:ln>
            <a:noFill/>
          </a:ln>
        </p:spPr>
        <p:txBody>
          <a:bodyPr anchorCtr="0" anchor="t" bIns="0" lIns="0" spcFirstLastPara="1" rIns="0" wrap="square" tIns="0">
            <a:noAutofit/>
          </a:bodyPr>
          <a:lstStyle/>
          <a:p>
            <a:pPr indent="0" lvl="0" marL="0" rtl="0" algn="l">
              <a:lnSpc>
                <a:spcPct val="65000"/>
              </a:lnSpc>
              <a:spcBef>
                <a:spcPts val="0"/>
              </a:spcBef>
              <a:spcAft>
                <a:spcPts val="0"/>
              </a:spcAft>
              <a:buNone/>
            </a:pPr>
            <a:r>
              <a:rPr lang="en-GB" sz="3400">
                <a:latin typeface="Barlow ExtraBold"/>
                <a:ea typeface="Barlow ExtraBold"/>
                <a:cs typeface="Barlow ExtraBold"/>
                <a:sym typeface="Barlow ExtraBold"/>
              </a:rPr>
              <a:t>SCRUM BOARD</a:t>
            </a:r>
            <a:endParaRPr sz="3400">
              <a:latin typeface="Barlow ExtraBold"/>
              <a:ea typeface="Barlow ExtraBold"/>
              <a:cs typeface="Barlow ExtraBold"/>
              <a:sym typeface="Barlow ExtraBold"/>
            </a:endParaRPr>
          </a:p>
        </p:txBody>
      </p:sp>
      <p:grpSp>
        <p:nvGrpSpPr>
          <p:cNvPr id="337" name="Google Shape;337;p45"/>
          <p:cNvGrpSpPr/>
          <p:nvPr/>
        </p:nvGrpSpPr>
        <p:grpSpPr>
          <a:xfrm>
            <a:off x="309474" y="482702"/>
            <a:ext cx="3983201" cy="383773"/>
            <a:chOff x="461874" y="2528827"/>
            <a:chExt cx="3983201" cy="383773"/>
          </a:xfrm>
        </p:grpSpPr>
        <p:sp>
          <p:nvSpPr>
            <p:cNvPr id="338" name="Google Shape;338;p45"/>
            <p:cNvSpPr txBox="1"/>
            <p:nvPr/>
          </p:nvSpPr>
          <p:spPr>
            <a:xfrm>
              <a:off x="805775" y="2574200"/>
              <a:ext cx="3639300" cy="3384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None/>
              </a:pPr>
              <a:r>
                <a:rPr b="1" lang="en-GB" sz="1600">
                  <a:latin typeface="Barlow"/>
                  <a:ea typeface="Barlow"/>
                  <a:cs typeface="Barlow"/>
                  <a:sym typeface="Barlow"/>
                </a:rPr>
                <a:t>AGILE METHODOLOGY</a:t>
              </a:r>
              <a:endParaRPr b="1" sz="1600">
                <a:solidFill>
                  <a:srgbClr val="000000"/>
                </a:solidFill>
                <a:latin typeface="Barlow"/>
                <a:ea typeface="Barlow"/>
                <a:cs typeface="Barlow"/>
                <a:sym typeface="Barlow"/>
              </a:endParaRPr>
            </a:p>
            <a:p>
              <a:pPr indent="0" lvl="0" marL="0" rtl="0" algn="l">
                <a:lnSpc>
                  <a:spcPct val="110000"/>
                </a:lnSpc>
                <a:spcBef>
                  <a:spcPts val="0"/>
                </a:spcBef>
                <a:spcAft>
                  <a:spcPts val="0"/>
                </a:spcAft>
                <a:buClr>
                  <a:srgbClr val="000000"/>
                </a:buClr>
                <a:buSzPts val="1100"/>
                <a:buFont typeface="Arial"/>
                <a:buNone/>
              </a:pPr>
              <a:r>
                <a:t/>
              </a:r>
              <a:endParaRPr sz="1300">
                <a:latin typeface="Barlow"/>
                <a:ea typeface="Barlow"/>
                <a:cs typeface="Barlow"/>
                <a:sym typeface="Barlow"/>
              </a:endParaRPr>
            </a:p>
          </p:txBody>
        </p:sp>
        <p:pic>
          <p:nvPicPr>
            <p:cNvPr id="339" name="Google Shape;339;p45"/>
            <p:cNvPicPr preferRelativeResize="0"/>
            <p:nvPr/>
          </p:nvPicPr>
          <p:blipFill rotWithShape="1">
            <a:blip r:embed="rId3">
              <a:alphaModFix/>
            </a:blip>
            <a:srcRect b="0" l="0" r="0" t="0"/>
            <a:stretch/>
          </p:blipFill>
          <p:spPr>
            <a:xfrm rot="5400000">
              <a:off x="464675" y="2526026"/>
              <a:ext cx="338299" cy="343901"/>
            </a:xfrm>
            <a:prstGeom prst="rect">
              <a:avLst/>
            </a:prstGeom>
            <a:noFill/>
            <a:ln>
              <a:noFill/>
            </a:ln>
          </p:spPr>
        </p:pic>
      </p:grpSp>
      <p:cxnSp>
        <p:nvCxnSpPr>
          <p:cNvPr id="340" name="Google Shape;340;p45"/>
          <p:cNvCxnSpPr/>
          <p:nvPr/>
        </p:nvCxnSpPr>
        <p:spPr>
          <a:xfrm flipH="1">
            <a:off x="4676675" y="778200"/>
            <a:ext cx="9000" cy="3908100"/>
          </a:xfrm>
          <a:prstGeom prst="straightConnector1">
            <a:avLst/>
          </a:prstGeom>
          <a:noFill/>
          <a:ln cap="flat" cmpd="sng" w="76200">
            <a:solidFill>
              <a:srgbClr val="666666"/>
            </a:solidFill>
            <a:prstDash val="solid"/>
            <a:round/>
            <a:headEnd len="med" w="med" type="none"/>
            <a:tailEnd len="med" w="med" type="none"/>
          </a:ln>
        </p:spPr>
      </p:cxnSp>
      <p:sp>
        <p:nvSpPr>
          <p:cNvPr id="341" name="Google Shape;341;p45"/>
          <p:cNvSpPr txBox="1"/>
          <p:nvPr/>
        </p:nvSpPr>
        <p:spPr>
          <a:xfrm>
            <a:off x="544775" y="1888575"/>
            <a:ext cx="3747900" cy="161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000">
                <a:latin typeface="Barlow"/>
                <a:ea typeface="Barlow"/>
                <a:cs typeface="Barlow"/>
                <a:sym typeface="Barlow"/>
              </a:rPr>
              <a:t>Let’s learn how to create our own </a:t>
            </a:r>
            <a:r>
              <a:rPr b="1" lang="en-GB" sz="2000">
                <a:latin typeface="Barlow"/>
                <a:ea typeface="Barlow"/>
                <a:cs typeface="Barlow"/>
                <a:sym typeface="Barlow"/>
              </a:rPr>
              <a:t>Scrum Board</a:t>
            </a:r>
            <a:r>
              <a:rPr lang="en-GB" sz="2000">
                <a:latin typeface="Barlow"/>
                <a:ea typeface="Barlow"/>
                <a:cs typeface="Barlow"/>
                <a:sym typeface="Barlow"/>
              </a:rPr>
              <a:t>!</a:t>
            </a:r>
            <a:endParaRPr b="1" sz="2000">
              <a:latin typeface="Barlow"/>
              <a:ea typeface="Barlow"/>
              <a:cs typeface="Barlow"/>
              <a:sym typeface="Barlow"/>
            </a:endParaRPr>
          </a:p>
          <a:p>
            <a:pPr indent="0" lvl="0" marL="0" rtl="0" algn="ctr">
              <a:spcBef>
                <a:spcPts val="0"/>
              </a:spcBef>
              <a:spcAft>
                <a:spcPts val="0"/>
              </a:spcAft>
              <a:buNone/>
            </a:pPr>
            <a:r>
              <a:t/>
            </a:r>
            <a:endParaRPr b="1" sz="2000">
              <a:latin typeface="Barlow"/>
              <a:ea typeface="Barlow"/>
              <a:cs typeface="Barlow"/>
              <a:sym typeface="Barlow"/>
            </a:endParaRPr>
          </a:p>
          <a:p>
            <a:pPr indent="0" lvl="0" marL="0" rtl="0" algn="ctr">
              <a:spcBef>
                <a:spcPts val="0"/>
              </a:spcBef>
              <a:spcAft>
                <a:spcPts val="0"/>
              </a:spcAft>
              <a:buNone/>
            </a:pPr>
            <a:r>
              <a:rPr b="1" lang="en-GB" sz="1700">
                <a:solidFill>
                  <a:srgbClr val="F54996"/>
                </a:solidFill>
                <a:latin typeface="Barlow"/>
                <a:ea typeface="Barlow"/>
                <a:cs typeface="Barlow"/>
                <a:sym typeface="Barlow"/>
              </a:rPr>
              <a:t>DEMO</a:t>
            </a:r>
            <a:endParaRPr b="1" sz="1700">
              <a:solidFill>
                <a:srgbClr val="F54996"/>
              </a:solidFill>
              <a:latin typeface="Barlow"/>
              <a:ea typeface="Barlow"/>
              <a:cs typeface="Barlow"/>
              <a:sym typeface="Barlow"/>
            </a:endParaRPr>
          </a:p>
        </p:txBody>
      </p:sp>
      <p:pic>
        <p:nvPicPr>
          <p:cNvPr id="342" name="Google Shape;342;p45"/>
          <p:cNvPicPr preferRelativeResize="0"/>
          <p:nvPr/>
        </p:nvPicPr>
        <p:blipFill rotWithShape="1">
          <a:blip r:embed="rId4">
            <a:alphaModFix/>
          </a:blip>
          <a:srcRect b="12686" l="0" r="0" t="0"/>
          <a:stretch/>
        </p:blipFill>
        <p:spPr>
          <a:xfrm>
            <a:off x="4985025" y="897150"/>
            <a:ext cx="3892225" cy="36701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46" name="Shape 346"/>
        <p:cNvGrpSpPr/>
        <p:nvPr/>
      </p:nvGrpSpPr>
      <p:grpSpPr>
        <a:xfrm>
          <a:off x="0" y="0"/>
          <a:ext cx="0" cy="0"/>
          <a:chOff x="0" y="0"/>
          <a:chExt cx="0" cy="0"/>
        </a:xfrm>
      </p:grpSpPr>
      <p:sp>
        <p:nvSpPr>
          <p:cNvPr id="347" name="Google Shape;347;p46"/>
          <p:cNvSpPr txBox="1"/>
          <p:nvPr/>
        </p:nvSpPr>
        <p:spPr>
          <a:xfrm>
            <a:off x="253100" y="120600"/>
            <a:ext cx="7390800" cy="514500"/>
          </a:xfrm>
          <a:prstGeom prst="rect">
            <a:avLst/>
          </a:prstGeom>
          <a:noFill/>
          <a:ln>
            <a:noFill/>
          </a:ln>
        </p:spPr>
        <p:txBody>
          <a:bodyPr anchorCtr="0" anchor="t" bIns="0" lIns="0" spcFirstLastPara="1" rIns="0" wrap="square" tIns="0">
            <a:noAutofit/>
          </a:bodyPr>
          <a:lstStyle/>
          <a:p>
            <a:pPr indent="0" lvl="0" marL="0" rtl="0" algn="l">
              <a:lnSpc>
                <a:spcPct val="65000"/>
              </a:lnSpc>
              <a:spcBef>
                <a:spcPts val="0"/>
              </a:spcBef>
              <a:spcAft>
                <a:spcPts val="0"/>
              </a:spcAft>
              <a:buNone/>
            </a:pPr>
            <a:r>
              <a:rPr lang="en-GB" sz="3400">
                <a:latin typeface="Barlow ExtraBold"/>
                <a:ea typeface="Barlow ExtraBold"/>
                <a:cs typeface="Barlow ExtraBold"/>
                <a:sym typeface="Barlow ExtraBold"/>
              </a:rPr>
              <a:t>RETROSPECTIVE</a:t>
            </a:r>
            <a:endParaRPr sz="3400">
              <a:latin typeface="Barlow ExtraBold"/>
              <a:ea typeface="Barlow ExtraBold"/>
              <a:cs typeface="Barlow ExtraBold"/>
              <a:sym typeface="Barlow ExtraBold"/>
            </a:endParaRPr>
          </a:p>
        </p:txBody>
      </p:sp>
      <p:grpSp>
        <p:nvGrpSpPr>
          <p:cNvPr id="348" name="Google Shape;348;p46"/>
          <p:cNvGrpSpPr/>
          <p:nvPr/>
        </p:nvGrpSpPr>
        <p:grpSpPr>
          <a:xfrm>
            <a:off x="309474" y="482702"/>
            <a:ext cx="3983201" cy="383773"/>
            <a:chOff x="461874" y="2528827"/>
            <a:chExt cx="3983201" cy="383773"/>
          </a:xfrm>
        </p:grpSpPr>
        <p:sp>
          <p:nvSpPr>
            <p:cNvPr id="349" name="Google Shape;349;p46"/>
            <p:cNvSpPr txBox="1"/>
            <p:nvPr/>
          </p:nvSpPr>
          <p:spPr>
            <a:xfrm>
              <a:off x="805775" y="2574200"/>
              <a:ext cx="3639300" cy="3384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None/>
              </a:pPr>
              <a:r>
                <a:rPr b="1" lang="en-GB" sz="1600">
                  <a:latin typeface="Barlow"/>
                  <a:ea typeface="Barlow"/>
                  <a:cs typeface="Barlow"/>
                  <a:sym typeface="Barlow"/>
                </a:rPr>
                <a:t>AGILE METHODOLOGY</a:t>
              </a:r>
              <a:endParaRPr b="1" sz="1600">
                <a:solidFill>
                  <a:srgbClr val="000000"/>
                </a:solidFill>
                <a:latin typeface="Barlow"/>
                <a:ea typeface="Barlow"/>
                <a:cs typeface="Barlow"/>
                <a:sym typeface="Barlow"/>
              </a:endParaRPr>
            </a:p>
            <a:p>
              <a:pPr indent="0" lvl="0" marL="0" rtl="0" algn="l">
                <a:lnSpc>
                  <a:spcPct val="110000"/>
                </a:lnSpc>
                <a:spcBef>
                  <a:spcPts val="0"/>
                </a:spcBef>
                <a:spcAft>
                  <a:spcPts val="0"/>
                </a:spcAft>
                <a:buClr>
                  <a:srgbClr val="000000"/>
                </a:buClr>
                <a:buSzPts val="1100"/>
                <a:buFont typeface="Arial"/>
                <a:buNone/>
              </a:pPr>
              <a:r>
                <a:t/>
              </a:r>
              <a:endParaRPr sz="1300">
                <a:latin typeface="Barlow"/>
                <a:ea typeface="Barlow"/>
                <a:cs typeface="Barlow"/>
                <a:sym typeface="Barlow"/>
              </a:endParaRPr>
            </a:p>
          </p:txBody>
        </p:sp>
        <p:pic>
          <p:nvPicPr>
            <p:cNvPr id="350" name="Google Shape;350;p46"/>
            <p:cNvPicPr preferRelativeResize="0"/>
            <p:nvPr/>
          </p:nvPicPr>
          <p:blipFill rotWithShape="1">
            <a:blip r:embed="rId3">
              <a:alphaModFix/>
            </a:blip>
            <a:srcRect b="0" l="0" r="0" t="0"/>
            <a:stretch/>
          </p:blipFill>
          <p:spPr>
            <a:xfrm rot="5400000">
              <a:off x="464675" y="2526026"/>
              <a:ext cx="338299" cy="343901"/>
            </a:xfrm>
            <a:prstGeom prst="rect">
              <a:avLst/>
            </a:prstGeom>
            <a:noFill/>
            <a:ln>
              <a:noFill/>
            </a:ln>
          </p:spPr>
        </p:pic>
      </p:grpSp>
      <p:cxnSp>
        <p:nvCxnSpPr>
          <p:cNvPr id="351" name="Google Shape;351;p46"/>
          <p:cNvCxnSpPr/>
          <p:nvPr/>
        </p:nvCxnSpPr>
        <p:spPr>
          <a:xfrm flipH="1">
            <a:off x="4676675" y="778200"/>
            <a:ext cx="9000" cy="3908100"/>
          </a:xfrm>
          <a:prstGeom prst="straightConnector1">
            <a:avLst/>
          </a:prstGeom>
          <a:noFill/>
          <a:ln cap="flat" cmpd="sng" w="76200">
            <a:solidFill>
              <a:srgbClr val="666666"/>
            </a:solidFill>
            <a:prstDash val="solid"/>
            <a:round/>
            <a:headEnd len="med" w="med" type="none"/>
            <a:tailEnd len="med" w="med" type="none"/>
          </a:ln>
        </p:spPr>
      </p:cxnSp>
      <p:sp>
        <p:nvSpPr>
          <p:cNvPr id="352" name="Google Shape;352;p46"/>
          <p:cNvSpPr txBox="1"/>
          <p:nvPr/>
        </p:nvSpPr>
        <p:spPr>
          <a:xfrm>
            <a:off x="544775" y="1888575"/>
            <a:ext cx="3747900" cy="161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000">
                <a:latin typeface="Barlow"/>
                <a:ea typeface="Barlow"/>
                <a:cs typeface="Barlow"/>
                <a:sym typeface="Barlow"/>
              </a:rPr>
              <a:t>Let’s learn how to run our own </a:t>
            </a:r>
            <a:r>
              <a:rPr b="1" lang="en-GB" sz="2000">
                <a:latin typeface="Barlow"/>
                <a:ea typeface="Barlow"/>
                <a:cs typeface="Barlow"/>
                <a:sym typeface="Barlow"/>
              </a:rPr>
              <a:t>Retrospective meeting</a:t>
            </a:r>
            <a:r>
              <a:rPr lang="en-GB" sz="2000">
                <a:latin typeface="Barlow"/>
                <a:ea typeface="Barlow"/>
                <a:cs typeface="Barlow"/>
                <a:sym typeface="Barlow"/>
              </a:rPr>
              <a:t>!</a:t>
            </a:r>
            <a:endParaRPr b="1" sz="2000">
              <a:latin typeface="Barlow"/>
              <a:ea typeface="Barlow"/>
              <a:cs typeface="Barlow"/>
              <a:sym typeface="Barlow"/>
            </a:endParaRPr>
          </a:p>
          <a:p>
            <a:pPr indent="0" lvl="0" marL="0" rtl="0" algn="ctr">
              <a:spcBef>
                <a:spcPts val="0"/>
              </a:spcBef>
              <a:spcAft>
                <a:spcPts val="0"/>
              </a:spcAft>
              <a:buNone/>
            </a:pPr>
            <a:r>
              <a:t/>
            </a:r>
            <a:endParaRPr b="1" sz="2000">
              <a:latin typeface="Barlow"/>
              <a:ea typeface="Barlow"/>
              <a:cs typeface="Barlow"/>
              <a:sym typeface="Barlow"/>
            </a:endParaRPr>
          </a:p>
          <a:p>
            <a:pPr indent="0" lvl="0" marL="0" rtl="0" algn="ctr">
              <a:spcBef>
                <a:spcPts val="0"/>
              </a:spcBef>
              <a:spcAft>
                <a:spcPts val="0"/>
              </a:spcAft>
              <a:buNone/>
            </a:pPr>
            <a:r>
              <a:rPr b="1" lang="en-GB" sz="1700">
                <a:solidFill>
                  <a:srgbClr val="F54996"/>
                </a:solidFill>
                <a:latin typeface="Barlow"/>
                <a:ea typeface="Barlow"/>
                <a:cs typeface="Barlow"/>
                <a:sym typeface="Barlow"/>
              </a:rPr>
              <a:t>GROUP EXERCISE</a:t>
            </a:r>
            <a:endParaRPr b="1" sz="1700">
              <a:solidFill>
                <a:srgbClr val="F54996"/>
              </a:solidFill>
              <a:latin typeface="Barlow"/>
              <a:ea typeface="Barlow"/>
              <a:cs typeface="Barlow"/>
              <a:sym typeface="Barlow"/>
            </a:endParaRPr>
          </a:p>
        </p:txBody>
      </p:sp>
      <p:pic>
        <p:nvPicPr>
          <p:cNvPr id="353" name="Google Shape;353;p46"/>
          <p:cNvPicPr preferRelativeResize="0"/>
          <p:nvPr/>
        </p:nvPicPr>
        <p:blipFill rotWithShape="1">
          <a:blip r:embed="rId4">
            <a:alphaModFix/>
          </a:blip>
          <a:srcRect b="12686" l="0" r="0" t="0"/>
          <a:stretch/>
        </p:blipFill>
        <p:spPr>
          <a:xfrm>
            <a:off x="4985025" y="897150"/>
            <a:ext cx="3892225" cy="36701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57" name="Shape 357"/>
        <p:cNvGrpSpPr/>
        <p:nvPr/>
      </p:nvGrpSpPr>
      <p:grpSpPr>
        <a:xfrm>
          <a:off x="0" y="0"/>
          <a:ext cx="0" cy="0"/>
          <a:chOff x="0" y="0"/>
          <a:chExt cx="0" cy="0"/>
        </a:xfrm>
      </p:grpSpPr>
      <p:sp>
        <p:nvSpPr>
          <p:cNvPr id="358" name="Google Shape;358;p47"/>
          <p:cNvSpPr txBox="1"/>
          <p:nvPr/>
        </p:nvSpPr>
        <p:spPr>
          <a:xfrm>
            <a:off x="253100" y="120600"/>
            <a:ext cx="7390800" cy="514500"/>
          </a:xfrm>
          <a:prstGeom prst="rect">
            <a:avLst/>
          </a:prstGeom>
          <a:noFill/>
          <a:ln>
            <a:noFill/>
          </a:ln>
        </p:spPr>
        <p:txBody>
          <a:bodyPr anchorCtr="0" anchor="t" bIns="0" lIns="0" spcFirstLastPara="1" rIns="0" wrap="square" tIns="0">
            <a:noAutofit/>
          </a:bodyPr>
          <a:lstStyle/>
          <a:p>
            <a:pPr indent="0" lvl="0" marL="0" rtl="0" algn="l">
              <a:lnSpc>
                <a:spcPct val="65000"/>
              </a:lnSpc>
              <a:spcBef>
                <a:spcPts val="0"/>
              </a:spcBef>
              <a:spcAft>
                <a:spcPts val="0"/>
              </a:spcAft>
              <a:buNone/>
            </a:pPr>
            <a:r>
              <a:rPr lang="en-GB" sz="3400">
                <a:latin typeface="Barlow ExtraBold"/>
                <a:ea typeface="Barlow ExtraBold"/>
                <a:cs typeface="Barlow ExtraBold"/>
                <a:sym typeface="Barlow ExtraBold"/>
              </a:rPr>
              <a:t>SUMMARY</a:t>
            </a:r>
            <a:endParaRPr sz="3400">
              <a:latin typeface="Barlow ExtraBold"/>
              <a:ea typeface="Barlow ExtraBold"/>
              <a:cs typeface="Barlow ExtraBold"/>
              <a:sym typeface="Barlow ExtraBold"/>
            </a:endParaRPr>
          </a:p>
        </p:txBody>
      </p:sp>
      <p:grpSp>
        <p:nvGrpSpPr>
          <p:cNvPr id="359" name="Google Shape;359;p47"/>
          <p:cNvGrpSpPr/>
          <p:nvPr/>
        </p:nvGrpSpPr>
        <p:grpSpPr>
          <a:xfrm>
            <a:off x="309474" y="482702"/>
            <a:ext cx="3983201" cy="383773"/>
            <a:chOff x="461874" y="2528827"/>
            <a:chExt cx="3983201" cy="383773"/>
          </a:xfrm>
        </p:grpSpPr>
        <p:sp>
          <p:nvSpPr>
            <p:cNvPr id="360" name="Google Shape;360;p47"/>
            <p:cNvSpPr txBox="1"/>
            <p:nvPr/>
          </p:nvSpPr>
          <p:spPr>
            <a:xfrm>
              <a:off x="805775" y="2574200"/>
              <a:ext cx="3639300" cy="3384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None/>
              </a:pPr>
              <a:r>
                <a:rPr b="1" lang="en-GB" sz="1600">
                  <a:latin typeface="Barlow"/>
                  <a:ea typeface="Barlow"/>
                  <a:cs typeface="Barlow"/>
                  <a:sym typeface="Barlow"/>
                </a:rPr>
                <a:t>KEY TAKEAWAYS</a:t>
              </a:r>
              <a:endParaRPr b="1" sz="1600">
                <a:solidFill>
                  <a:srgbClr val="000000"/>
                </a:solidFill>
                <a:latin typeface="Barlow"/>
                <a:ea typeface="Barlow"/>
                <a:cs typeface="Barlow"/>
                <a:sym typeface="Barlow"/>
              </a:endParaRPr>
            </a:p>
            <a:p>
              <a:pPr indent="0" lvl="0" marL="0" rtl="0" algn="l">
                <a:lnSpc>
                  <a:spcPct val="110000"/>
                </a:lnSpc>
                <a:spcBef>
                  <a:spcPts val="0"/>
                </a:spcBef>
                <a:spcAft>
                  <a:spcPts val="0"/>
                </a:spcAft>
                <a:buClr>
                  <a:srgbClr val="000000"/>
                </a:buClr>
                <a:buSzPts val="1100"/>
                <a:buFont typeface="Arial"/>
                <a:buNone/>
              </a:pPr>
              <a:r>
                <a:t/>
              </a:r>
              <a:endParaRPr sz="1300">
                <a:latin typeface="Barlow"/>
                <a:ea typeface="Barlow"/>
                <a:cs typeface="Barlow"/>
                <a:sym typeface="Barlow"/>
              </a:endParaRPr>
            </a:p>
          </p:txBody>
        </p:sp>
        <p:pic>
          <p:nvPicPr>
            <p:cNvPr id="361" name="Google Shape;361;p47"/>
            <p:cNvPicPr preferRelativeResize="0"/>
            <p:nvPr/>
          </p:nvPicPr>
          <p:blipFill rotWithShape="1">
            <a:blip r:embed="rId3">
              <a:alphaModFix/>
            </a:blip>
            <a:srcRect b="0" l="0" r="0" t="0"/>
            <a:stretch/>
          </p:blipFill>
          <p:spPr>
            <a:xfrm rot="5400000">
              <a:off x="464675" y="2526026"/>
              <a:ext cx="338299" cy="343901"/>
            </a:xfrm>
            <a:prstGeom prst="rect">
              <a:avLst/>
            </a:prstGeom>
            <a:noFill/>
            <a:ln>
              <a:noFill/>
            </a:ln>
          </p:spPr>
        </p:pic>
      </p:grpSp>
      <p:cxnSp>
        <p:nvCxnSpPr>
          <p:cNvPr id="362" name="Google Shape;362;p47"/>
          <p:cNvCxnSpPr/>
          <p:nvPr/>
        </p:nvCxnSpPr>
        <p:spPr>
          <a:xfrm flipH="1">
            <a:off x="3165788" y="866475"/>
            <a:ext cx="9000" cy="3908100"/>
          </a:xfrm>
          <a:prstGeom prst="straightConnector1">
            <a:avLst/>
          </a:prstGeom>
          <a:noFill/>
          <a:ln cap="flat" cmpd="sng" w="76200">
            <a:solidFill>
              <a:srgbClr val="666666"/>
            </a:solidFill>
            <a:prstDash val="solid"/>
            <a:round/>
            <a:headEnd len="med" w="med" type="none"/>
            <a:tailEnd len="med" w="med" type="none"/>
          </a:ln>
        </p:spPr>
      </p:cxnSp>
      <p:pic>
        <p:nvPicPr>
          <p:cNvPr id="363" name="Google Shape;363;p47"/>
          <p:cNvPicPr preferRelativeResize="0"/>
          <p:nvPr/>
        </p:nvPicPr>
        <p:blipFill rotWithShape="1">
          <a:blip r:embed="rId4">
            <a:alphaModFix/>
          </a:blip>
          <a:srcRect b="0" l="11504" r="0" t="0"/>
          <a:stretch/>
        </p:blipFill>
        <p:spPr>
          <a:xfrm>
            <a:off x="383125" y="1684773"/>
            <a:ext cx="2287258" cy="2037450"/>
          </a:xfrm>
          <a:prstGeom prst="rect">
            <a:avLst/>
          </a:prstGeom>
          <a:noFill/>
          <a:ln>
            <a:noFill/>
          </a:ln>
        </p:spPr>
      </p:pic>
      <p:pic>
        <p:nvPicPr>
          <p:cNvPr id="364" name="Google Shape;364;p47"/>
          <p:cNvPicPr preferRelativeResize="0"/>
          <p:nvPr/>
        </p:nvPicPr>
        <p:blipFill>
          <a:blip r:embed="rId5">
            <a:alphaModFix/>
          </a:blip>
          <a:stretch>
            <a:fillRect/>
          </a:stretch>
        </p:blipFill>
        <p:spPr>
          <a:xfrm>
            <a:off x="3506925" y="1947475"/>
            <a:ext cx="2115050" cy="1512049"/>
          </a:xfrm>
          <a:prstGeom prst="rect">
            <a:avLst/>
          </a:prstGeom>
          <a:noFill/>
          <a:ln cap="flat" cmpd="sng" w="19050">
            <a:solidFill>
              <a:srgbClr val="666666"/>
            </a:solidFill>
            <a:prstDash val="solid"/>
            <a:round/>
            <a:headEnd len="sm" w="sm" type="none"/>
            <a:tailEnd len="sm" w="sm" type="none"/>
          </a:ln>
        </p:spPr>
      </p:pic>
      <p:cxnSp>
        <p:nvCxnSpPr>
          <p:cNvPr id="365" name="Google Shape;365;p47"/>
          <p:cNvCxnSpPr/>
          <p:nvPr/>
        </p:nvCxnSpPr>
        <p:spPr>
          <a:xfrm flipH="1">
            <a:off x="6038813" y="827325"/>
            <a:ext cx="9000" cy="3908100"/>
          </a:xfrm>
          <a:prstGeom prst="straightConnector1">
            <a:avLst/>
          </a:prstGeom>
          <a:noFill/>
          <a:ln cap="flat" cmpd="sng" w="76200">
            <a:solidFill>
              <a:srgbClr val="666666"/>
            </a:solidFill>
            <a:prstDash val="solid"/>
            <a:round/>
            <a:headEnd len="med" w="med" type="none"/>
            <a:tailEnd len="med" w="med" type="none"/>
          </a:ln>
        </p:spPr>
      </p:cxnSp>
      <p:pic>
        <p:nvPicPr>
          <p:cNvPr id="366" name="Google Shape;366;p47"/>
          <p:cNvPicPr preferRelativeResize="0"/>
          <p:nvPr/>
        </p:nvPicPr>
        <p:blipFill rotWithShape="1">
          <a:blip r:embed="rId6">
            <a:alphaModFix/>
          </a:blip>
          <a:srcRect b="0" l="0" r="14192" t="0"/>
          <a:stretch/>
        </p:blipFill>
        <p:spPr>
          <a:xfrm>
            <a:off x="6388472" y="1947475"/>
            <a:ext cx="2506805" cy="151204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70" name="Shape 370"/>
        <p:cNvGrpSpPr/>
        <p:nvPr/>
      </p:nvGrpSpPr>
      <p:grpSpPr>
        <a:xfrm>
          <a:off x="0" y="0"/>
          <a:ext cx="0" cy="0"/>
          <a:chOff x="0" y="0"/>
          <a:chExt cx="0" cy="0"/>
        </a:xfrm>
      </p:grpSpPr>
      <p:pic>
        <p:nvPicPr>
          <p:cNvPr id="371" name="Google Shape;371;p48"/>
          <p:cNvPicPr preferRelativeResize="0"/>
          <p:nvPr/>
        </p:nvPicPr>
        <p:blipFill rotWithShape="1">
          <a:blip r:embed="rId3">
            <a:alphaModFix/>
          </a:blip>
          <a:srcRect b="0" l="0" r="0" t="0"/>
          <a:stretch/>
        </p:blipFill>
        <p:spPr>
          <a:xfrm>
            <a:off x="7081800" y="310775"/>
            <a:ext cx="1752149" cy="2494550"/>
          </a:xfrm>
          <a:prstGeom prst="rect">
            <a:avLst/>
          </a:prstGeom>
          <a:noFill/>
          <a:ln>
            <a:noFill/>
          </a:ln>
        </p:spPr>
      </p:pic>
      <p:sp>
        <p:nvSpPr>
          <p:cNvPr id="372" name="Google Shape;372;p48"/>
          <p:cNvSpPr txBox="1"/>
          <p:nvPr/>
        </p:nvSpPr>
        <p:spPr>
          <a:xfrm>
            <a:off x="1530600" y="2439675"/>
            <a:ext cx="6082800" cy="1685400"/>
          </a:xfrm>
          <a:prstGeom prst="rect">
            <a:avLst/>
          </a:prstGeom>
          <a:noFill/>
          <a:ln>
            <a:noFill/>
          </a:ln>
        </p:spPr>
        <p:txBody>
          <a:bodyPr anchorCtr="0" anchor="t" bIns="0" lIns="0" spcFirstLastPara="1" rIns="0" wrap="square" tIns="0">
            <a:noAutofit/>
          </a:bodyPr>
          <a:lstStyle/>
          <a:p>
            <a:pPr indent="0" lvl="0" marL="0" marR="0" rtl="0" algn="ctr">
              <a:lnSpc>
                <a:spcPct val="65000"/>
              </a:lnSpc>
              <a:spcBef>
                <a:spcPts val="0"/>
              </a:spcBef>
              <a:spcAft>
                <a:spcPts val="0"/>
              </a:spcAft>
              <a:buClr>
                <a:srgbClr val="000000"/>
              </a:buClr>
              <a:buSzPts val="4000"/>
              <a:buFont typeface="Arial"/>
              <a:buNone/>
            </a:pPr>
            <a:r>
              <a:rPr lang="en-GB" sz="4000">
                <a:solidFill>
                  <a:srgbClr val="FFFFFF"/>
                </a:solidFill>
                <a:latin typeface="Barlow ExtraBold"/>
                <a:ea typeface="Barlow ExtraBold"/>
                <a:cs typeface="Barlow ExtraBold"/>
                <a:sym typeface="Barlow ExtraBold"/>
              </a:rPr>
              <a:t>THANK YOU!</a:t>
            </a:r>
            <a:endParaRPr sz="4000">
              <a:solidFill>
                <a:srgbClr val="FFFFFF"/>
              </a:solidFill>
              <a:latin typeface="Barlow ExtraBold"/>
              <a:ea typeface="Barlow ExtraBold"/>
              <a:cs typeface="Barlow ExtraBold"/>
              <a:sym typeface="Barlow ExtraBold"/>
            </a:endParaRPr>
          </a:p>
          <a:p>
            <a:pPr indent="0" lvl="0" marL="0" marR="0" rtl="0" algn="ctr">
              <a:lnSpc>
                <a:spcPct val="65000"/>
              </a:lnSpc>
              <a:spcBef>
                <a:spcPts val="0"/>
              </a:spcBef>
              <a:spcAft>
                <a:spcPts val="0"/>
              </a:spcAft>
              <a:buClr>
                <a:srgbClr val="000000"/>
              </a:buClr>
              <a:buSzPts val="4000"/>
              <a:buFont typeface="Arial"/>
              <a:buNone/>
            </a:pPr>
            <a:r>
              <a:t/>
            </a:r>
            <a:endParaRPr sz="4000">
              <a:solidFill>
                <a:srgbClr val="FFFFFF"/>
              </a:solidFill>
              <a:latin typeface="Barlow ExtraBold"/>
              <a:ea typeface="Barlow ExtraBold"/>
              <a:cs typeface="Barlow ExtraBold"/>
              <a:sym typeface="Barlow ExtraBold"/>
            </a:endParaRPr>
          </a:p>
          <a:p>
            <a:pPr indent="0" lvl="0" marL="0" marR="0" rtl="0" algn="ctr">
              <a:lnSpc>
                <a:spcPct val="65000"/>
              </a:lnSpc>
              <a:spcBef>
                <a:spcPts val="0"/>
              </a:spcBef>
              <a:spcAft>
                <a:spcPts val="0"/>
              </a:spcAft>
              <a:buClr>
                <a:srgbClr val="000000"/>
              </a:buClr>
              <a:buSzPts val="4000"/>
              <a:buFont typeface="Arial"/>
              <a:buNone/>
            </a:pPr>
            <a:r>
              <a:t/>
            </a:r>
            <a:endParaRPr sz="4000">
              <a:solidFill>
                <a:srgbClr val="FFFFFF"/>
              </a:solidFill>
              <a:latin typeface="Barlow ExtraBold"/>
              <a:ea typeface="Barlow ExtraBold"/>
              <a:cs typeface="Barlow ExtraBold"/>
              <a:sym typeface="Barlow ExtraBold"/>
            </a:endParaRPr>
          </a:p>
          <a:p>
            <a:pPr indent="0" lvl="0" marL="0" marR="0" rtl="0" algn="ctr">
              <a:lnSpc>
                <a:spcPct val="65000"/>
              </a:lnSpc>
              <a:spcBef>
                <a:spcPts val="0"/>
              </a:spcBef>
              <a:spcAft>
                <a:spcPts val="0"/>
              </a:spcAft>
              <a:buClr>
                <a:srgbClr val="000000"/>
              </a:buClr>
              <a:buSzPts val="4000"/>
              <a:buFont typeface="Arial"/>
              <a:buNone/>
            </a:pPr>
            <a:r>
              <a:t/>
            </a:r>
            <a:endParaRPr sz="4000">
              <a:solidFill>
                <a:srgbClr val="FFFFFF"/>
              </a:solidFill>
              <a:latin typeface="Barlow ExtraBold"/>
              <a:ea typeface="Barlow ExtraBold"/>
              <a:cs typeface="Barlow ExtraBold"/>
              <a:sym typeface="Barlow ExtraBold"/>
            </a:endParaRPr>
          </a:p>
          <a:p>
            <a:pPr indent="0" lvl="0" marL="0" marR="0" rtl="0" algn="ctr">
              <a:lnSpc>
                <a:spcPct val="65000"/>
              </a:lnSpc>
              <a:spcBef>
                <a:spcPts val="0"/>
              </a:spcBef>
              <a:spcAft>
                <a:spcPts val="0"/>
              </a:spcAft>
              <a:buClr>
                <a:srgbClr val="000000"/>
              </a:buClr>
              <a:buSzPts val="4000"/>
              <a:buFont typeface="Arial"/>
              <a:buNone/>
            </a:pPr>
            <a:r>
              <a:t/>
            </a:r>
            <a:endParaRPr sz="4000">
              <a:solidFill>
                <a:srgbClr val="FFFFFF"/>
              </a:solidFill>
              <a:latin typeface="Barlow ExtraBold"/>
              <a:ea typeface="Barlow ExtraBold"/>
              <a:cs typeface="Barlow ExtraBold"/>
              <a:sym typeface="Barlow ExtraBold"/>
            </a:endParaRPr>
          </a:p>
          <a:p>
            <a:pPr indent="0" lvl="0" marL="0" marR="0" rtl="0" algn="ctr">
              <a:lnSpc>
                <a:spcPct val="65000"/>
              </a:lnSpc>
              <a:spcBef>
                <a:spcPts val="0"/>
              </a:spcBef>
              <a:spcAft>
                <a:spcPts val="0"/>
              </a:spcAft>
              <a:buClr>
                <a:srgbClr val="000000"/>
              </a:buClr>
              <a:buSzPts val="4000"/>
              <a:buFont typeface="Arial"/>
              <a:buNone/>
            </a:pPr>
            <a:r>
              <a:t/>
            </a:r>
            <a:endParaRPr sz="4000">
              <a:solidFill>
                <a:srgbClr val="FFFFFF"/>
              </a:solidFill>
              <a:latin typeface="Barlow ExtraBold"/>
              <a:ea typeface="Barlow ExtraBold"/>
              <a:cs typeface="Barlow ExtraBold"/>
              <a:sym typeface="Barlow ExtraBold"/>
            </a:endParaRPr>
          </a:p>
          <a:p>
            <a:pPr indent="0" lvl="0" marL="0" marR="0" rtl="0" algn="ctr">
              <a:lnSpc>
                <a:spcPct val="65000"/>
              </a:lnSpc>
              <a:spcBef>
                <a:spcPts val="0"/>
              </a:spcBef>
              <a:spcAft>
                <a:spcPts val="0"/>
              </a:spcAft>
              <a:buClr>
                <a:srgbClr val="000000"/>
              </a:buClr>
              <a:buSzPts val="4000"/>
              <a:buFont typeface="Arial"/>
              <a:buNone/>
            </a:pPr>
            <a:r>
              <a:t/>
            </a:r>
            <a:endParaRPr sz="4000">
              <a:solidFill>
                <a:srgbClr val="FFFFFF"/>
              </a:solidFill>
              <a:latin typeface="Barlow ExtraBold"/>
              <a:ea typeface="Barlow ExtraBold"/>
              <a:cs typeface="Barlow ExtraBold"/>
              <a:sym typeface="Barlow ExtraBold"/>
            </a:endParaRPr>
          </a:p>
          <a:p>
            <a:pPr indent="0" lvl="0" marL="0" marR="0" rtl="0" algn="ctr">
              <a:lnSpc>
                <a:spcPct val="65000"/>
              </a:lnSpc>
              <a:spcBef>
                <a:spcPts val="0"/>
              </a:spcBef>
              <a:spcAft>
                <a:spcPts val="0"/>
              </a:spcAft>
              <a:buClr>
                <a:srgbClr val="000000"/>
              </a:buClr>
              <a:buSzPts val="4000"/>
              <a:buFont typeface="Arial"/>
              <a:buNone/>
            </a:pPr>
            <a:r>
              <a:t/>
            </a:r>
            <a:endParaRPr sz="2100">
              <a:solidFill>
                <a:srgbClr val="F54996"/>
              </a:solidFill>
              <a:latin typeface="Barlow"/>
              <a:ea typeface="Barlow"/>
              <a:cs typeface="Barlow"/>
              <a:sym typeface="Barlow"/>
            </a:endParaRPr>
          </a:p>
          <a:p>
            <a:pPr indent="0" lvl="0" marL="0" marR="0" rtl="0" algn="ctr">
              <a:lnSpc>
                <a:spcPct val="65000"/>
              </a:lnSpc>
              <a:spcBef>
                <a:spcPts val="0"/>
              </a:spcBef>
              <a:spcAft>
                <a:spcPts val="0"/>
              </a:spcAft>
              <a:buClr>
                <a:srgbClr val="000000"/>
              </a:buClr>
              <a:buSzPts val="4000"/>
              <a:buFont typeface="Arial"/>
              <a:buNone/>
            </a:pPr>
            <a:r>
              <a:t/>
            </a:r>
            <a:endParaRPr sz="1200">
              <a:solidFill>
                <a:srgbClr val="F54996"/>
              </a:solidFill>
              <a:latin typeface="Barlow"/>
              <a:ea typeface="Barlow"/>
              <a:cs typeface="Barlow"/>
              <a:sym typeface="Barlow"/>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15" name="Shape 115"/>
        <p:cNvGrpSpPr/>
        <p:nvPr/>
      </p:nvGrpSpPr>
      <p:grpSpPr>
        <a:xfrm>
          <a:off x="0" y="0"/>
          <a:ext cx="0" cy="0"/>
          <a:chOff x="0" y="0"/>
          <a:chExt cx="0" cy="0"/>
        </a:xfrm>
      </p:grpSpPr>
      <p:sp>
        <p:nvSpPr>
          <p:cNvPr id="116" name="Google Shape;116;p27"/>
          <p:cNvSpPr txBox="1"/>
          <p:nvPr/>
        </p:nvSpPr>
        <p:spPr>
          <a:xfrm>
            <a:off x="253100" y="349200"/>
            <a:ext cx="7390800" cy="514500"/>
          </a:xfrm>
          <a:prstGeom prst="rect">
            <a:avLst/>
          </a:prstGeom>
          <a:noFill/>
          <a:ln>
            <a:noFill/>
          </a:ln>
        </p:spPr>
        <p:txBody>
          <a:bodyPr anchorCtr="0" anchor="t" bIns="0" lIns="0" spcFirstLastPara="1" rIns="0" wrap="square" tIns="0">
            <a:noAutofit/>
          </a:bodyPr>
          <a:lstStyle/>
          <a:p>
            <a:pPr indent="0" lvl="0" marL="0" rtl="0" algn="l">
              <a:lnSpc>
                <a:spcPct val="65000"/>
              </a:lnSpc>
              <a:spcBef>
                <a:spcPts val="0"/>
              </a:spcBef>
              <a:spcAft>
                <a:spcPts val="0"/>
              </a:spcAft>
              <a:buNone/>
            </a:pPr>
            <a:r>
              <a:rPr lang="en-GB" sz="3400">
                <a:latin typeface="Barlow ExtraBold"/>
                <a:ea typeface="Barlow ExtraBold"/>
                <a:cs typeface="Barlow ExtraBold"/>
                <a:sym typeface="Barlow ExtraBold"/>
              </a:rPr>
              <a:t>SDLC</a:t>
            </a:r>
            <a:endParaRPr sz="3400">
              <a:latin typeface="Barlow ExtraBold"/>
              <a:ea typeface="Barlow ExtraBold"/>
              <a:cs typeface="Barlow ExtraBold"/>
              <a:sym typeface="Barlow ExtraBold"/>
            </a:endParaRPr>
          </a:p>
        </p:txBody>
      </p:sp>
      <p:grpSp>
        <p:nvGrpSpPr>
          <p:cNvPr id="117" name="Google Shape;117;p27"/>
          <p:cNvGrpSpPr/>
          <p:nvPr/>
        </p:nvGrpSpPr>
        <p:grpSpPr>
          <a:xfrm>
            <a:off x="309474" y="711302"/>
            <a:ext cx="3983201" cy="383773"/>
            <a:chOff x="461874" y="2757427"/>
            <a:chExt cx="3983201" cy="383773"/>
          </a:xfrm>
        </p:grpSpPr>
        <p:sp>
          <p:nvSpPr>
            <p:cNvPr id="118" name="Google Shape;118;p27"/>
            <p:cNvSpPr txBox="1"/>
            <p:nvPr/>
          </p:nvSpPr>
          <p:spPr>
            <a:xfrm>
              <a:off x="805775" y="2802800"/>
              <a:ext cx="3639300" cy="3384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None/>
              </a:pPr>
              <a:r>
                <a:rPr b="1" lang="en-GB" sz="1600">
                  <a:latin typeface="Barlow"/>
                  <a:ea typeface="Barlow"/>
                  <a:cs typeface="Barlow"/>
                  <a:sym typeface="Barlow"/>
                </a:rPr>
                <a:t>SOFTWARE DEVELOPMENT LIFECYCLE</a:t>
              </a:r>
              <a:endParaRPr b="1" sz="1600">
                <a:solidFill>
                  <a:srgbClr val="000000"/>
                </a:solidFill>
                <a:latin typeface="Barlow"/>
                <a:ea typeface="Barlow"/>
                <a:cs typeface="Barlow"/>
                <a:sym typeface="Barlow"/>
              </a:endParaRPr>
            </a:p>
            <a:p>
              <a:pPr indent="0" lvl="0" marL="0" rtl="0" algn="l">
                <a:lnSpc>
                  <a:spcPct val="110000"/>
                </a:lnSpc>
                <a:spcBef>
                  <a:spcPts val="0"/>
                </a:spcBef>
                <a:spcAft>
                  <a:spcPts val="0"/>
                </a:spcAft>
                <a:buClr>
                  <a:srgbClr val="000000"/>
                </a:buClr>
                <a:buSzPts val="1100"/>
                <a:buFont typeface="Arial"/>
                <a:buNone/>
              </a:pPr>
              <a:r>
                <a:t/>
              </a:r>
              <a:endParaRPr sz="1300">
                <a:latin typeface="Barlow"/>
                <a:ea typeface="Barlow"/>
                <a:cs typeface="Barlow"/>
                <a:sym typeface="Barlow"/>
              </a:endParaRPr>
            </a:p>
          </p:txBody>
        </p:sp>
        <p:pic>
          <p:nvPicPr>
            <p:cNvPr id="119" name="Google Shape;119;p27"/>
            <p:cNvPicPr preferRelativeResize="0"/>
            <p:nvPr/>
          </p:nvPicPr>
          <p:blipFill rotWithShape="1">
            <a:blip r:embed="rId3">
              <a:alphaModFix/>
            </a:blip>
            <a:srcRect b="0" l="0" r="0" t="0"/>
            <a:stretch/>
          </p:blipFill>
          <p:spPr>
            <a:xfrm rot="5400000">
              <a:off x="464675" y="2754626"/>
              <a:ext cx="338299" cy="343901"/>
            </a:xfrm>
            <a:prstGeom prst="rect">
              <a:avLst/>
            </a:prstGeom>
            <a:noFill/>
            <a:ln>
              <a:noFill/>
            </a:ln>
          </p:spPr>
        </p:pic>
      </p:grpSp>
      <p:sp>
        <p:nvSpPr>
          <p:cNvPr id="120" name="Google Shape;120;p27"/>
          <p:cNvSpPr/>
          <p:nvPr/>
        </p:nvSpPr>
        <p:spPr>
          <a:xfrm>
            <a:off x="2960275" y="1635550"/>
            <a:ext cx="2886300" cy="2805000"/>
          </a:xfrm>
          <a:prstGeom prst="ellipse">
            <a:avLst/>
          </a:prstGeom>
          <a:noFill/>
          <a:ln cap="flat" cmpd="sng" w="76200">
            <a:solidFill>
              <a:srgbClr val="F5499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27"/>
          <p:cNvGrpSpPr/>
          <p:nvPr/>
        </p:nvGrpSpPr>
        <p:grpSpPr>
          <a:xfrm>
            <a:off x="4673675" y="1260325"/>
            <a:ext cx="1052850" cy="1036100"/>
            <a:chOff x="4216475" y="1184125"/>
            <a:chExt cx="1052850" cy="1036100"/>
          </a:xfrm>
        </p:grpSpPr>
        <p:sp>
          <p:nvSpPr>
            <p:cNvPr id="122" name="Google Shape;122;p27"/>
            <p:cNvSpPr/>
            <p:nvPr/>
          </p:nvSpPr>
          <p:spPr>
            <a:xfrm>
              <a:off x="4285025" y="1302525"/>
              <a:ext cx="984300" cy="917700"/>
            </a:xfrm>
            <a:prstGeom prst="ellipse">
              <a:avLst/>
            </a:prstGeom>
            <a:solidFill>
              <a:srgbClr val="4A4A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latin typeface="Barlow"/>
                  <a:ea typeface="Barlow"/>
                  <a:cs typeface="Barlow"/>
                  <a:sym typeface="Barlow"/>
                </a:rPr>
                <a:t>PLAN</a:t>
              </a:r>
              <a:endParaRPr b="1" sz="800">
                <a:solidFill>
                  <a:srgbClr val="FFFFFF"/>
                </a:solidFill>
                <a:latin typeface="Barlow"/>
                <a:ea typeface="Barlow"/>
                <a:cs typeface="Barlow"/>
                <a:sym typeface="Barlow"/>
              </a:endParaRPr>
            </a:p>
          </p:txBody>
        </p:sp>
        <p:sp>
          <p:nvSpPr>
            <p:cNvPr id="123" name="Google Shape;123;p27"/>
            <p:cNvSpPr/>
            <p:nvPr/>
          </p:nvSpPr>
          <p:spPr>
            <a:xfrm>
              <a:off x="4216475" y="1184125"/>
              <a:ext cx="473400" cy="451500"/>
            </a:xfrm>
            <a:prstGeom prst="star7">
              <a:avLst>
                <a:gd fmla="val 34601" name="adj"/>
                <a:gd fmla="val 102572" name="hf"/>
                <a:gd fmla="val 10521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t>1</a:t>
              </a:r>
              <a:endParaRPr sz="1200"/>
            </a:p>
          </p:txBody>
        </p:sp>
      </p:grpSp>
      <p:grpSp>
        <p:nvGrpSpPr>
          <p:cNvPr id="124" name="Google Shape;124;p27"/>
          <p:cNvGrpSpPr/>
          <p:nvPr/>
        </p:nvGrpSpPr>
        <p:grpSpPr>
          <a:xfrm>
            <a:off x="3454475" y="1184125"/>
            <a:ext cx="1052850" cy="1036100"/>
            <a:chOff x="4216475" y="1184125"/>
            <a:chExt cx="1052850" cy="1036100"/>
          </a:xfrm>
        </p:grpSpPr>
        <p:sp>
          <p:nvSpPr>
            <p:cNvPr id="125" name="Google Shape;125;p27"/>
            <p:cNvSpPr/>
            <p:nvPr/>
          </p:nvSpPr>
          <p:spPr>
            <a:xfrm>
              <a:off x="4285025" y="1302525"/>
              <a:ext cx="984300" cy="917700"/>
            </a:xfrm>
            <a:prstGeom prst="ellipse">
              <a:avLst/>
            </a:prstGeom>
            <a:solidFill>
              <a:srgbClr val="4A4A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latin typeface="Barlow"/>
                  <a:ea typeface="Barlow"/>
                  <a:cs typeface="Barlow"/>
                  <a:sym typeface="Barlow"/>
                </a:rPr>
                <a:t>MAINTAIN</a:t>
              </a:r>
              <a:endParaRPr/>
            </a:p>
          </p:txBody>
        </p:sp>
        <p:sp>
          <p:nvSpPr>
            <p:cNvPr id="126" name="Google Shape;126;p27"/>
            <p:cNvSpPr/>
            <p:nvPr/>
          </p:nvSpPr>
          <p:spPr>
            <a:xfrm>
              <a:off x="4216475" y="1184125"/>
              <a:ext cx="473400" cy="451500"/>
            </a:xfrm>
            <a:prstGeom prst="star7">
              <a:avLst>
                <a:gd fmla="val 34601" name="adj"/>
                <a:gd fmla="val 102572" name="hf"/>
                <a:gd fmla="val 10521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t>7</a:t>
              </a:r>
              <a:endParaRPr sz="1200"/>
            </a:p>
          </p:txBody>
        </p:sp>
      </p:grpSp>
      <p:grpSp>
        <p:nvGrpSpPr>
          <p:cNvPr id="127" name="Google Shape;127;p27"/>
          <p:cNvGrpSpPr/>
          <p:nvPr/>
        </p:nvGrpSpPr>
        <p:grpSpPr>
          <a:xfrm>
            <a:off x="5359475" y="2327125"/>
            <a:ext cx="1052850" cy="1036100"/>
            <a:chOff x="4216475" y="1184125"/>
            <a:chExt cx="1052850" cy="1036100"/>
          </a:xfrm>
        </p:grpSpPr>
        <p:sp>
          <p:nvSpPr>
            <p:cNvPr id="128" name="Google Shape;128;p27"/>
            <p:cNvSpPr/>
            <p:nvPr/>
          </p:nvSpPr>
          <p:spPr>
            <a:xfrm>
              <a:off x="4285025" y="1302525"/>
              <a:ext cx="984300" cy="917700"/>
            </a:xfrm>
            <a:prstGeom prst="ellipse">
              <a:avLst/>
            </a:prstGeom>
            <a:solidFill>
              <a:srgbClr val="4A4A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latin typeface="Barlow"/>
                  <a:ea typeface="Barlow"/>
                  <a:cs typeface="Barlow"/>
                  <a:sym typeface="Barlow"/>
                </a:rPr>
                <a:t>REQUIREMENTS</a:t>
              </a:r>
              <a:endParaRPr/>
            </a:p>
          </p:txBody>
        </p:sp>
        <p:sp>
          <p:nvSpPr>
            <p:cNvPr id="129" name="Google Shape;129;p27"/>
            <p:cNvSpPr/>
            <p:nvPr/>
          </p:nvSpPr>
          <p:spPr>
            <a:xfrm>
              <a:off x="4216475" y="1184125"/>
              <a:ext cx="473400" cy="451500"/>
            </a:xfrm>
            <a:prstGeom prst="star7">
              <a:avLst>
                <a:gd fmla="val 34601" name="adj"/>
                <a:gd fmla="val 102572" name="hf"/>
                <a:gd fmla="val 10521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t>2</a:t>
              </a:r>
              <a:endParaRPr sz="1200"/>
            </a:p>
          </p:txBody>
        </p:sp>
      </p:grpSp>
      <p:grpSp>
        <p:nvGrpSpPr>
          <p:cNvPr id="130" name="Google Shape;130;p27"/>
          <p:cNvGrpSpPr/>
          <p:nvPr/>
        </p:nvGrpSpPr>
        <p:grpSpPr>
          <a:xfrm>
            <a:off x="4826075" y="3470125"/>
            <a:ext cx="1052850" cy="1036100"/>
            <a:chOff x="4216475" y="1184125"/>
            <a:chExt cx="1052850" cy="1036100"/>
          </a:xfrm>
        </p:grpSpPr>
        <p:sp>
          <p:nvSpPr>
            <p:cNvPr id="131" name="Google Shape;131;p27"/>
            <p:cNvSpPr/>
            <p:nvPr/>
          </p:nvSpPr>
          <p:spPr>
            <a:xfrm>
              <a:off x="4285025" y="1302525"/>
              <a:ext cx="984300" cy="917700"/>
            </a:xfrm>
            <a:prstGeom prst="ellipse">
              <a:avLst/>
            </a:prstGeom>
            <a:solidFill>
              <a:srgbClr val="4A4A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latin typeface="Barlow"/>
                  <a:ea typeface="Barlow"/>
                  <a:cs typeface="Barlow"/>
                  <a:sym typeface="Barlow"/>
                </a:rPr>
                <a:t>DESIGN</a:t>
              </a:r>
              <a:endParaRPr/>
            </a:p>
          </p:txBody>
        </p:sp>
        <p:sp>
          <p:nvSpPr>
            <p:cNvPr id="132" name="Google Shape;132;p27"/>
            <p:cNvSpPr/>
            <p:nvPr/>
          </p:nvSpPr>
          <p:spPr>
            <a:xfrm>
              <a:off x="4216475" y="1184125"/>
              <a:ext cx="473400" cy="451500"/>
            </a:xfrm>
            <a:prstGeom prst="star7">
              <a:avLst>
                <a:gd fmla="val 34601" name="adj"/>
                <a:gd fmla="val 102572" name="hf"/>
                <a:gd fmla="val 10521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t>3</a:t>
              </a:r>
              <a:endParaRPr sz="1200"/>
            </a:p>
          </p:txBody>
        </p:sp>
      </p:grpSp>
      <p:grpSp>
        <p:nvGrpSpPr>
          <p:cNvPr id="133" name="Google Shape;133;p27"/>
          <p:cNvGrpSpPr/>
          <p:nvPr/>
        </p:nvGrpSpPr>
        <p:grpSpPr>
          <a:xfrm>
            <a:off x="3606875" y="3698725"/>
            <a:ext cx="1052850" cy="1036100"/>
            <a:chOff x="4216475" y="1184125"/>
            <a:chExt cx="1052850" cy="1036100"/>
          </a:xfrm>
        </p:grpSpPr>
        <p:sp>
          <p:nvSpPr>
            <p:cNvPr id="134" name="Google Shape;134;p27"/>
            <p:cNvSpPr/>
            <p:nvPr/>
          </p:nvSpPr>
          <p:spPr>
            <a:xfrm>
              <a:off x="4285025" y="1302525"/>
              <a:ext cx="984300" cy="917700"/>
            </a:xfrm>
            <a:prstGeom prst="ellipse">
              <a:avLst/>
            </a:prstGeom>
            <a:solidFill>
              <a:srgbClr val="4A4A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750">
                  <a:solidFill>
                    <a:srgbClr val="FFFFFF"/>
                  </a:solidFill>
                  <a:latin typeface="Barlow"/>
                  <a:ea typeface="Barlow"/>
                  <a:cs typeface="Barlow"/>
                  <a:sym typeface="Barlow"/>
                </a:rPr>
                <a:t>IMPLEMENT</a:t>
              </a:r>
              <a:endParaRPr sz="750"/>
            </a:p>
          </p:txBody>
        </p:sp>
        <p:sp>
          <p:nvSpPr>
            <p:cNvPr id="135" name="Google Shape;135;p27"/>
            <p:cNvSpPr/>
            <p:nvPr/>
          </p:nvSpPr>
          <p:spPr>
            <a:xfrm>
              <a:off x="4216475" y="1184125"/>
              <a:ext cx="473400" cy="451500"/>
            </a:xfrm>
            <a:prstGeom prst="star7">
              <a:avLst>
                <a:gd fmla="val 34601" name="adj"/>
                <a:gd fmla="val 102572" name="hf"/>
                <a:gd fmla="val 10521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t>4</a:t>
              </a:r>
              <a:endParaRPr sz="1200"/>
            </a:p>
          </p:txBody>
        </p:sp>
      </p:grpSp>
      <p:grpSp>
        <p:nvGrpSpPr>
          <p:cNvPr id="136" name="Google Shape;136;p27"/>
          <p:cNvGrpSpPr/>
          <p:nvPr/>
        </p:nvGrpSpPr>
        <p:grpSpPr>
          <a:xfrm>
            <a:off x="2540075" y="3089125"/>
            <a:ext cx="1052850" cy="1036100"/>
            <a:chOff x="4216475" y="1184125"/>
            <a:chExt cx="1052850" cy="1036100"/>
          </a:xfrm>
        </p:grpSpPr>
        <p:sp>
          <p:nvSpPr>
            <p:cNvPr id="137" name="Google Shape;137;p27"/>
            <p:cNvSpPr/>
            <p:nvPr/>
          </p:nvSpPr>
          <p:spPr>
            <a:xfrm>
              <a:off x="4285025" y="1302525"/>
              <a:ext cx="984300" cy="917700"/>
            </a:xfrm>
            <a:prstGeom prst="ellipse">
              <a:avLst/>
            </a:prstGeom>
            <a:solidFill>
              <a:srgbClr val="4A4A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latin typeface="Barlow"/>
                  <a:ea typeface="Barlow"/>
                  <a:cs typeface="Barlow"/>
                  <a:sym typeface="Barlow"/>
                </a:rPr>
                <a:t>TEST &amp; </a:t>
              </a:r>
              <a:r>
                <a:rPr b="1" lang="en-GB" sz="750">
                  <a:solidFill>
                    <a:srgbClr val="FFFFFF"/>
                  </a:solidFill>
                  <a:latin typeface="Barlow"/>
                  <a:ea typeface="Barlow"/>
                  <a:cs typeface="Barlow"/>
                  <a:sym typeface="Barlow"/>
                </a:rPr>
                <a:t>INTEGRATE</a:t>
              </a:r>
              <a:endParaRPr sz="750"/>
            </a:p>
          </p:txBody>
        </p:sp>
        <p:sp>
          <p:nvSpPr>
            <p:cNvPr id="138" name="Google Shape;138;p27"/>
            <p:cNvSpPr/>
            <p:nvPr/>
          </p:nvSpPr>
          <p:spPr>
            <a:xfrm>
              <a:off x="4216475" y="1184125"/>
              <a:ext cx="473400" cy="451500"/>
            </a:xfrm>
            <a:prstGeom prst="star7">
              <a:avLst>
                <a:gd fmla="val 34601" name="adj"/>
                <a:gd fmla="val 102572" name="hf"/>
                <a:gd fmla="val 10521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t>5</a:t>
              </a:r>
              <a:endParaRPr sz="1200"/>
            </a:p>
          </p:txBody>
        </p:sp>
      </p:grpSp>
      <p:grpSp>
        <p:nvGrpSpPr>
          <p:cNvPr id="139" name="Google Shape;139;p27"/>
          <p:cNvGrpSpPr/>
          <p:nvPr/>
        </p:nvGrpSpPr>
        <p:grpSpPr>
          <a:xfrm>
            <a:off x="2463875" y="1946125"/>
            <a:ext cx="1052850" cy="1036100"/>
            <a:chOff x="4216475" y="1184125"/>
            <a:chExt cx="1052850" cy="1036100"/>
          </a:xfrm>
        </p:grpSpPr>
        <p:sp>
          <p:nvSpPr>
            <p:cNvPr id="140" name="Google Shape;140;p27"/>
            <p:cNvSpPr/>
            <p:nvPr/>
          </p:nvSpPr>
          <p:spPr>
            <a:xfrm>
              <a:off x="4285025" y="1302525"/>
              <a:ext cx="984300" cy="917700"/>
            </a:xfrm>
            <a:prstGeom prst="ellipse">
              <a:avLst/>
            </a:prstGeom>
            <a:solidFill>
              <a:srgbClr val="4A4A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latin typeface="Barlow"/>
                  <a:ea typeface="Barlow"/>
                  <a:cs typeface="Barlow"/>
                  <a:sym typeface="Barlow"/>
                </a:rPr>
                <a:t>DEPLOY</a:t>
              </a:r>
              <a:endParaRPr/>
            </a:p>
          </p:txBody>
        </p:sp>
        <p:sp>
          <p:nvSpPr>
            <p:cNvPr id="141" name="Google Shape;141;p27"/>
            <p:cNvSpPr/>
            <p:nvPr/>
          </p:nvSpPr>
          <p:spPr>
            <a:xfrm>
              <a:off x="4216475" y="1184125"/>
              <a:ext cx="473400" cy="451500"/>
            </a:xfrm>
            <a:prstGeom prst="star7">
              <a:avLst>
                <a:gd fmla="val 34601" name="adj"/>
                <a:gd fmla="val 102572" name="hf"/>
                <a:gd fmla="val 10521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t>6</a:t>
              </a:r>
              <a:endParaRPr sz="1200"/>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45" name="Shape 145"/>
        <p:cNvGrpSpPr/>
        <p:nvPr/>
      </p:nvGrpSpPr>
      <p:grpSpPr>
        <a:xfrm>
          <a:off x="0" y="0"/>
          <a:ext cx="0" cy="0"/>
          <a:chOff x="0" y="0"/>
          <a:chExt cx="0" cy="0"/>
        </a:xfrm>
      </p:grpSpPr>
      <p:sp>
        <p:nvSpPr>
          <p:cNvPr id="146" name="Google Shape;146;p28"/>
          <p:cNvSpPr txBox="1"/>
          <p:nvPr/>
        </p:nvSpPr>
        <p:spPr>
          <a:xfrm>
            <a:off x="253100" y="349200"/>
            <a:ext cx="7390800" cy="514500"/>
          </a:xfrm>
          <a:prstGeom prst="rect">
            <a:avLst/>
          </a:prstGeom>
          <a:noFill/>
          <a:ln>
            <a:noFill/>
          </a:ln>
        </p:spPr>
        <p:txBody>
          <a:bodyPr anchorCtr="0" anchor="t" bIns="0" lIns="0" spcFirstLastPara="1" rIns="0" wrap="square" tIns="0">
            <a:noAutofit/>
          </a:bodyPr>
          <a:lstStyle/>
          <a:p>
            <a:pPr indent="0" lvl="0" marL="0" rtl="0" algn="l">
              <a:lnSpc>
                <a:spcPct val="65000"/>
              </a:lnSpc>
              <a:spcBef>
                <a:spcPts val="0"/>
              </a:spcBef>
              <a:spcAft>
                <a:spcPts val="0"/>
              </a:spcAft>
              <a:buNone/>
            </a:pPr>
            <a:r>
              <a:rPr lang="en-GB" sz="3400">
                <a:latin typeface="Barlow ExtraBold"/>
                <a:ea typeface="Barlow ExtraBold"/>
                <a:cs typeface="Barlow ExtraBold"/>
                <a:sym typeface="Barlow ExtraBold"/>
              </a:rPr>
              <a:t>PLANNING</a:t>
            </a:r>
            <a:endParaRPr sz="3400">
              <a:latin typeface="Barlow ExtraBold"/>
              <a:ea typeface="Barlow ExtraBold"/>
              <a:cs typeface="Barlow ExtraBold"/>
              <a:sym typeface="Barlow ExtraBold"/>
            </a:endParaRPr>
          </a:p>
        </p:txBody>
      </p:sp>
      <p:grpSp>
        <p:nvGrpSpPr>
          <p:cNvPr id="147" name="Google Shape;147;p28"/>
          <p:cNvGrpSpPr/>
          <p:nvPr/>
        </p:nvGrpSpPr>
        <p:grpSpPr>
          <a:xfrm>
            <a:off x="309474" y="711302"/>
            <a:ext cx="3983201" cy="383773"/>
            <a:chOff x="461874" y="2757427"/>
            <a:chExt cx="3983201" cy="383773"/>
          </a:xfrm>
        </p:grpSpPr>
        <p:sp>
          <p:nvSpPr>
            <p:cNvPr id="148" name="Google Shape;148;p28"/>
            <p:cNvSpPr txBox="1"/>
            <p:nvPr/>
          </p:nvSpPr>
          <p:spPr>
            <a:xfrm>
              <a:off x="805775" y="2802800"/>
              <a:ext cx="3639300" cy="3384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None/>
              </a:pPr>
              <a:r>
                <a:rPr b="1" lang="en-GB" sz="1600">
                  <a:latin typeface="Barlow"/>
                  <a:ea typeface="Barlow"/>
                  <a:cs typeface="Barlow"/>
                  <a:sym typeface="Barlow"/>
                </a:rPr>
                <a:t>SDLC</a:t>
              </a:r>
              <a:endParaRPr b="1" sz="1600">
                <a:solidFill>
                  <a:srgbClr val="000000"/>
                </a:solidFill>
                <a:latin typeface="Barlow"/>
                <a:ea typeface="Barlow"/>
                <a:cs typeface="Barlow"/>
                <a:sym typeface="Barlow"/>
              </a:endParaRPr>
            </a:p>
            <a:p>
              <a:pPr indent="0" lvl="0" marL="0" rtl="0" algn="l">
                <a:lnSpc>
                  <a:spcPct val="110000"/>
                </a:lnSpc>
                <a:spcBef>
                  <a:spcPts val="0"/>
                </a:spcBef>
                <a:spcAft>
                  <a:spcPts val="0"/>
                </a:spcAft>
                <a:buClr>
                  <a:srgbClr val="000000"/>
                </a:buClr>
                <a:buSzPts val="1100"/>
                <a:buFont typeface="Arial"/>
                <a:buNone/>
              </a:pPr>
              <a:r>
                <a:t/>
              </a:r>
              <a:endParaRPr sz="1300">
                <a:latin typeface="Barlow"/>
                <a:ea typeface="Barlow"/>
                <a:cs typeface="Barlow"/>
                <a:sym typeface="Barlow"/>
              </a:endParaRPr>
            </a:p>
          </p:txBody>
        </p:sp>
        <p:pic>
          <p:nvPicPr>
            <p:cNvPr id="149" name="Google Shape;149;p28"/>
            <p:cNvPicPr preferRelativeResize="0"/>
            <p:nvPr/>
          </p:nvPicPr>
          <p:blipFill rotWithShape="1">
            <a:blip r:embed="rId3">
              <a:alphaModFix/>
            </a:blip>
            <a:srcRect b="0" l="0" r="0" t="0"/>
            <a:stretch/>
          </p:blipFill>
          <p:spPr>
            <a:xfrm rot="5400000">
              <a:off x="464675" y="2754626"/>
              <a:ext cx="338299" cy="343901"/>
            </a:xfrm>
            <a:prstGeom prst="rect">
              <a:avLst/>
            </a:prstGeom>
            <a:noFill/>
            <a:ln>
              <a:noFill/>
            </a:ln>
          </p:spPr>
        </p:pic>
      </p:grpSp>
      <p:pic>
        <p:nvPicPr>
          <p:cNvPr id="150" name="Google Shape;150;p28"/>
          <p:cNvPicPr preferRelativeResize="0"/>
          <p:nvPr/>
        </p:nvPicPr>
        <p:blipFill rotWithShape="1">
          <a:blip r:embed="rId4">
            <a:alphaModFix/>
          </a:blip>
          <a:srcRect b="8792" l="0" r="0" t="0"/>
          <a:stretch/>
        </p:blipFill>
        <p:spPr>
          <a:xfrm>
            <a:off x="2209425" y="1035900"/>
            <a:ext cx="4353775" cy="36253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54" name="Shape 154"/>
        <p:cNvGrpSpPr/>
        <p:nvPr/>
      </p:nvGrpSpPr>
      <p:grpSpPr>
        <a:xfrm>
          <a:off x="0" y="0"/>
          <a:ext cx="0" cy="0"/>
          <a:chOff x="0" y="0"/>
          <a:chExt cx="0" cy="0"/>
        </a:xfrm>
      </p:grpSpPr>
      <p:sp>
        <p:nvSpPr>
          <p:cNvPr id="155" name="Google Shape;155;p29"/>
          <p:cNvSpPr txBox="1"/>
          <p:nvPr/>
        </p:nvSpPr>
        <p:spPr>
          <a:xfrm>
            <a:off x="253100" y="349200"/>
            <a:ext cx="7390800" cy="514500"/>
          </a:xfrm>
          <a:prstGeom prst="rect">
            <a:avLst/>
          </a:prstGeom>
          <a:noFill/>
          <a:ln>
            <a:noFill/>
          </a:ln>
        </p:spPr>
        <p:txBody>
          <a:bodyPr anchorCtr="0" anchor="t" bIns="0" lIns="0" spcFirstLastPara="1" rIns="0" wrap="square" tIns="0">
            <a:noAutofit/>
          </a:bodyPr>
          <a:lstStyle/>
          <a:p>
            <a:pPr indent="0" lvl="0" marL="0" rtl="0" algn="l">
              <a:lnSpc>
                <a:spcPct val="65000"/>
              </a:lnSpc>
              <a:spcBef>
                <a:spcPts val="0"/>
              </a:spcBef>
              <a:spcAft>
                <a:spcPts val="0"/>
              </a:spcAft>
              <a:buNone/>
            </a:pPr>
            <a:r>
              <a:rPr lang="en-GB" sz="3400">
                <a:latin typeface="Barlow ExtraBold"/>
                <a:ea typeface="Barlow ExtraBold"/>
                <a:cs typeface="Barlow ExtraBold"/>
                <a:sym typeface="Barlow ExtraBold"/>
              </a:rPr>
              <a:t>REQUIREMENTS</a:t>
            </a:r>
            <a:endParaRPr sz="3400">
              <a:latin typeface="Barlow ExtraBold"/>
              <a:ea typeface="Barlow ExtraBold"/>
              <a:cs typeface="Barlow ExtraBold"/>
              <a:sym typeface="Barlow ExtraBold"/>
            </a:endParaRPr>
          </a:p>
        </p:txBody>
      </p:sp>
      <p:grpSp>
        <p:nvGrpSpPr>
          <p:cNvPr id="156" name="Google Shape;156;p29"/>
          <p:cNvGrpSpPr/>
          <p:nvPr/>
        </p:nvGrpSpPr>
        <p:grpSpPr>
          <a:xfrm>
            <a:off x="309474" y="711302"/>
            <a:ext cx="3983201" cy="383773"/>
            <a:chOff x="461874" y="2757427"/>
            <a:chExt cx="3983201" cy="383773"/>
          </a:xfrm>
        </p:grpSpPr>
        <p:sp>
          <p:nvSpPr>
            <p:cNvPr id="157" name="Google Shape;157;p29"/>
            <p:cNvSpPr txBox="1"/>
            <p:nvPr/>
          </p:nvSpPr>
          <p:spPr>
            <a:xfrm>
              <a:off x="805775" y="2802800"/>
              <a:ext cx="3639300" cy="3384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None/>
              </a:pPr>
              <a:r>
                <a:rPr b="1" lang="en-GB" sz="1600">
                  <a:latin typeface="Barlow"/>
                  <a:ea typeface="Barlow"/>
                  <a:cs typeface="Barlow"/>
                  <a:sym typeface="Barlow"/>
                </a:rPr>
                <a:t>SDLC</a:t>
              </a:r>
              <a:endParaRPr b="1" sz="1600">
                <a:solidFill>
                  <a:srgbClr val="000000"/>
                </a:solidFill>
                <a:latin typeface="Barlow"/>
                <a:ea typeface="Barlow"/>
                <a:cs typeface="Barlow"/>
                <a:sym typeface="Barlow"/>
              </a:endParaRPr>
            </a:p>
            <a:p>
              <a:pPr indent="0" lvl="0" marL="0" rtl="0" algn="l">
                <a:lnSpc>
                  <a:spcPct val="110000"/>
                </a:lnSpc>
                <a:spcBef>
                  <a:spcPts val="0"/>
                </a:spcBef>
                <a:spcAft>
                  <a:spcPts val="0"/>
                </a:spcAft>
                <a:buClr>
                  <a:srgbClr val="000000"/>
                </a:buClr>
                <a:buSzPts val="1100"/>
                <a:buFont typeface="Arial"/>
                <a:buNone/>
              </a:pPr>
              <a:r>
                <a:t/>
              </a:r>
              <a:endParaRPr sz="1300">
                <a:latin typeface="Barlow"/>
                <a:ea typeface="Barlow"/>
                <a:cs typeface="Barlow"/>
                <a:sym typeface="Barlow"/>
              </a:endParaRPr>
            </a:p>
          </p:txBody>
        </p:sp>
        <p:pic>
          <p:nvPicPr>
            <p:cNvPr id="158" name="Google Shape;158;p29"/>
            <p:cNvPicPr preferRelativeResize="0"/>
            <p:nvPr/>
          </p:nvPicPr>
          <p:blipFill rotWithShape="1">
            <a:blip r:embed="rId3">
              <a:alphaModFix/>
            </a:blip>
            <a:srcRect b="0" l="0" r="0" t="0"/>
            <a:stretch/>
          </p:blipFill>
          <p:spPr>
            <a:xfrm rot="5400000">
              <a:off x="464675" y="2754626"/>
              <a:ext cx="338299" cy="343901"/>
            </a:xfrm>
            <a:prstGeom prst="rect">
              <a:avLst/>
            </a:prstGeom>
            <a:noFill/>
            <a:ln>
              <a:noFill/>
            </a:ln>
          </p:spPr>
        </p:pic>
      </p:grpSp>
      <p:pic>
        <p:nvPicPr>
          <p:cNvPr id="159" name="Google Shape;159;p29"/>
          <p:cNvPicPr preferRelativeResize="0"/>
          <p:nvPr/>
        </p:nvPicPr>
        <p:blipFill>
          <a:blip r:embed="rId4">
            <a:alphaModFix/>
          </a:blip>
          <a:stretch>
            <a:fillRect/>
          </a:stretch>
        </p:blipFill>
        <p:spPr>
          <a:xfrm>
            <a:off x="2324225" y="970175"/>
            <a:ext cx="4394126" cy="35153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63" name="Shape 163"/>
        <p:cNvGrpSpPr/>
        <p:nvPr/>
      </p:nvGrpSpPr>
      <p:grpSpPr>
        <a:xfrm>
          <a:off x="0" y="0"/>
          <a:ext cx="0" cy="0"/>
          <a:chOff x="0" y="0"/>
          <a:chExt cx="0" cy="0"/>
        </a:xfrm>
      </p:grpSpPr>
      <p:sp>
        <p:nvSpPr>
          <p:cNvPr id="164" name="Google Shape;164;p30"/>
          <p:cNvSpPr txBox="1"/>
          <p:nvPr/>
        </p:nvSpPr>
        <p:spPr>
          <a:xfrm>
            <a:off x="253100" y="120600"/>
            <a:ext cx="7390800" cy="514500"/>
          </a:xfrm>
          <a:prstGeom prst="rect">
            <a:avLst/>
          </a:prstGeom>
          <a:noFill/>
          <a:ln>
            <a:noFill/>
          </a:ln>
        </p:spPr>
        <p:txBody>
          <a:bodyPr anchorCtr="0" anchor="t" bIns="0" lIns="0" spcFirstLastPara="1" rIns="0" wrap="square" tIns="0">
            <a:noAutofit/>
          </a:bodyPr>
          <a:lstStyle/>
          <a:p>
            <a:pPr indent="0" lvl="0" marL="0" rtl="0" algn="l">
              <a:lnSpc>
                <a:spcPct val="65000"/>
              </a:lnSpc>
              <a:spcBef>
                <a:spcPts val="0"/>
              </a:spcBef>
              <a:spcAft>
                <a:spcPts val="0"/>
              </a:spcAft>
              <a:buNone/>
            </a:pPr>
            <a:r>
              <a:rPr lang="en-GB" sz="3400">
                <a:latin typeface="Barlow ExtraBold"/>
                <a:ea typeface="Barlow ExtraBold"/>
                <a:cs typeface="Barlow ExtraBold"/>
                <a:sym typeface="Barlow ExtraBold"/>
              </a:rPr>
              <a:t>REQUIREMENTS</a:t>
            </a:r>
            <a:endParaRPr sz="3400">
              <a:latin typeface="Barlow ExtraBold"/>
              <a:ea typeface="Barlow ExtraBold"/>
              <a:cs typeface="Barlow ExtraBold"/>
              <a:sym typeface="Barlow ExtraBold"/>
            </a:endParaRPr>
          </a:p>
        </p:txBody>
      </p:sp>
      <p:cxnSp>
        <p:nvCxnSpPr>
          <p:cNvPr id="165" name="Google Shape;165;p30"/>
          <p:cNvCxnSpPr/>
          <p:nvPr/>
        </p:nvCxnSpPr>
        <p:spPr>
          <a:xfrm flipH="1">
            <a:off x="4676675" y="778200"/>
            <a:ext cx="9000" cy="3908100"/>
          </a:xfrm>
          <a:prstGeom prst="straightConnector1">
            <a:avLst/>
          </a:prstGeom>
          <a:noFill/>
          <a:ln cap="flat" cmpd="sng" w="76200">
            <a:solidFill>
              <a:srgbClr val="666666"/>
            </a:solidFill>
            <a:prstDash val="solid"/>
            <a:round/>
            <a:headEnd len="med" w="med" type="none"/>
            <a:tailEnd len="med" w="med" type="none"/>
          </a:ln>
        </p:spPr>
      </p:cxnSp>
      <p:sp>
        <p:nvSpPr>
          <p:cNvPr id="166" name="Google Shape;166;p30"/>
          <p:cNvSpPr txBox="1"/>
          <p:nvPr/>
        </p:nvSpPr>
        <p:spPr>
          <a:xfrm>
            <a:off x="544775" y="1888575"/>
            <a:ext cx="3747900" cy="161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000">
                <a:latin typeface="Barlow"/>
                <a:ea typeface="Barlow"/>
                <a:cs typeface="Barlow"/>
                <a:sym typeface="Barlow"/>
              </a:rPr>
              <a:t>Grab a pen and some paper</a:t>
            </a:r>
            <a:endParaRPr b="1" sz="2000">
              <a:latin typeface="Barlow"/>
              <a:ea typeface="Barlow"/>
              <a:cs typeface="Barlow"/>
              <a:sym typeface="Barlow"/>
            </a:endParaRPr>
          </a:p>
          <a:p>
            <a:pPr indent="0" lvl="0" marL="0" rtl="0" algn="ctr">
              <a:spcBef>
                <a:spcPts val="0"/>
              </a:spcBef>
              <a:spcAft>
                <a:spcPts val="0"/>
              </a:spcAft>
              <a:buNone/>
            </a:pPr>
            <a:r>
              <a:t/>
            </a:r>
            <a:endParaRPr b="1" sz="2000">
              <a:latin typeface="Barlow"/>
              <a:ea typeface="Barlow"/>
              <a:cs typeface="Barlow"/>
              <a:sym typeface="Barlow"/>
            </a:endParaRPr>
          </a:p>
          <a:p>
            <a:pPr indent="0" lvl="0" marL="0" rtl="0" algn="ctr">
              <a:spcBef>
                <a:spcPts val="0"/>
              </a:spcBef>
              <a:spcAft>
                <a:spcPts val="0"/>
              </a:spcAft>
              <a:buNone/>
            </a:pPr>
            <a:r>
              <a:rPr b="1" lang="en-GB" sz="1700">
                <a:solidFill>
                  <a:srgbClr val="F54996"/>
                </a:solidFill>
                <a:latin typeface="Barlow"/>
                <a:ea typeface="Barlow"/>
                <a:cs typeface="Barlow"/>
                <a:sym typeface="Barlow"/>
              </a:rPr>
              <a:t>GROUP EXERCISE</a:t>
            </a:r>
            <a:endParaRPr b="1" sz="1700">
              <a:solidFill>
                <a:srgbClr val="F54996"/>
              </a:solidFill>
              <a:latin typeface="Barlow"/>
              <a:ea typeface="Barlow"/>
              <a:cs typeface="Barlow"/>
              <a:sym typeface="Barlow"/>
            </a:endParaRPr>
          </a:p>
        </p:txBody>
      </p:sp>
      <p:pic>
        <p:nvPicPr>
          <p:cNvPr id="167" name="Google Shape;167;p30"/>
          <p:cNvPicPr preferRelativeResize="0"/>
          <p:nvPr/>
        </p:nvPicPr>
        <p:blipFill rotWithShape="1">
          <a:blip r:embed="rId3">
            <a:alphaModFix/>
          </a:blip>
          <a:srcRect b="12686" l="0" r="0" t="0"/>
          <a:stretch/>
        </p:blipFill>
        <p:spPr>
          <a:xfrm>
            <a:off x="4985025" y="897150"/>
            <a:ext cx="3892225" cy="36701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p31"/>
          <p:cNvPicPr preferRelativeResize="0"/>
          <p:nvPr/>
        </p:nvPicPr>
        <p:blipFill>
          <a:blip r:embed="rId3">
            <a:alphaModFix/>
          </a:blip>
          <a:stretch>
            <a:fillRect/>
          </a:stretch>
        </p:blipFill>
        <p:spPr>
          <a:xfrm>
            <a:off x="152400" y="291450"/>
            <a:ext cx="8839201" cy="456060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2"/>
          <p:cNvSpPr txBox="1"/>
          <p:nvPr/>
        </p:nvSpPr>
        <p:spPr>
          <a:xfrm>
            <a:off x="253100" y="196800"/>
            <a:ext cx="7390800" cy="514500"/>
          </a:xfrm>
          <a:prstGeom prst="rect">
            <a:avLst/>
          </a:prstGeom>
          <a:noFill/>
          <a:ln>
            <a:noFill/>
          </a:ln>
        </p:spPr>
        <p:txBody>
          <a:bodyPr anchorCtr="0" anchor="t" bIns="0" lIns="0" spcFirstLastPara="1" rIns="0" wrap="square" tIns="0">
            <a:noAutofit/>
          </a:bodyPr>
          <a:lstStyle/>
          <a:p>
            <a:pPr indent="0" lvl="0" marL="0" rtl="0" algn="l">
              <a:lnSpc>
                <a:spcPct val="65000"/>
              </a:lnSpc>
              <a:spcBef>
                <a:spcPts val="0"/>
              </a:spcBef>
              <a:spcAft>
                <a:spcPts val="0"/>
              </a:spcAft>
              <a:buNone/>
            </a:pPr>
            <a:r>
              <a:rPr lang="en-GB" sz="3400">
                <a:latin typeface="Barlow ExtraBold"/>
                <a:ea typeface="Barlow ExtraBold"/>
                <a:cs typeface="Barlow ExtraBold"/>
                <a:sym typeface="Barlow ExtraBold"/>
              </a:rPr>
              <a:t>REQUIREMENTS</a:t>
            </a:r>
            <a:endParaRPr sz="3400">
              <a:latin typeface="Barlow ExtraBold"/>
              <a:ea typeface="Barlow ExtraBold"/>
              <a:cs typeface="Barlow ExtraBold"/>
              <a:sym typeface="Barlow ExtraBold"/>
            </a:endParaRPr>
          </a:p>
        </p:txBody>
      </p:sp>
      <p:cxnSp>
        <p:nvCxnSpPr>
          <p:cNvPr id="178" name="Google Shape;178;p32"/>
          <p:cNvCxnSpPr/>
          <p:nvPr/>
        </p:nvCxnSpPr>
        <p:spPr>
          <a:xfrm flipH="1">
            <a:off x="4415100" y="807800"/>
            <a:ext cx="9000" cy="3908100"/>
          </a:xfrm>
          <a:prstGeom prst="straightConnector1">
            <a:avLst/>
          </a:prstGeom>
          <a:noFill/>
          <a:ln cap="flat" cmpd="sng" w="76200">
            <a:solidFill>
              <a:srgbClr val="666666"/>
            </a:solidFill>
            <a:prstDash val="solid"/>
            <a:round/>
            <a:headEnd len="med" w="med" type="none"/>
            <a:tailEnd len="med" w="med" type="none"/>
          </a:ln>
        </p:spPr>
      </p:cxnSp>
      <p:grpSp>
        <p:nvGrpSpPr>
          <p:cNvPr id="179" name="Google Shape;179;p32"/>
          <p:cNvGrpSpPr/>
          <p:nvPr/>
        </p:nvGrpSpPr>
        <p:grpSpPr>
          <a:xfrm>
            <a:off x="309474" y="558902"/>
            <a:ext cx="3983201" cy="383773"/>
            <a:chOff x="461874" y="2757427"/>
            <a:chExt cx="3983201" cy="383773"/>
          </a:xfrm>
        </p:grpSpPr>
        <p:sp>
          <p:nvSpPr>
            <p:cNvPr id="180" name="Google Shape;180;p32"/>
            <p:cNvSpPr txBox="1"/>
            <p:nvPr/>
          </p:nvSpPr>
          <p:spPr>
            <a:xfrm>
              <a:off x="805775" y="2802800"/>
              <a:ext cx="3639300" cy="3384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None/>
              </a:pPr>
              <a:r>
                <a:rPr b="1" lang="en-GB" sz="1600">
                  <a:latin typeface="Barlow"/>
                  <a:ea typeface="Barlow"/>
                  <a:cs typeface="Barlow"/>
                  <a:sym typeface="Barlow"/>
                </a:rPr>
                <a:t>CAPTURING TECHNIQUES EXAMPLES</a:t>
              </a:r>
              <a:endParaRPr b="1" sz="1600">
                <a:solidFill>
                  <a:srgbClr val="000000"/>
                </a:solidFill>
                <a:latin typeface="Barlow"/>
                <a:ea typeface="Barlow"/>
                <a:cs typeface="Barlow"/>
                <a:sym typeface="Barlow"/>
              </a:endParaRPr>
            </a:p>
            <a:p>
              <a:pPr indent="0" lvl="0" marL="0" rtl="0" algn="l">
                <a:lnSpc>
                  <a:spcPct val="110000"/>
                </a:lnSpc>
                <a:spcBef>
                  <a:spcPts val="0"/>
                </a:spcBef>
                <a:spcAft>
                  <a:spcPts val="0"/>
                </a:spcAft>
                <a:buClr>
                  <a:srgbClr val="000000"/>
                </a:buClr>
                <a:buSzPts val="1100"/>
                <a:buFont typeface="Arial"/>
                <a:buNone/>
              </a:pPr>
              <a:r>
                <a:t/>
              </a:r>
              <a:endParaRPr sz="1300">
                <a:latin typeface="Barlow"/>
                <a:ea typeface="Barlow"/>
                <a:cs typeface="Barlow"/>
                <a:sym typeface="Barlow"/>
              </a:endParaRPr>
            </a:p>
          </p:txBody>
        </p:sp>
        <p:pic>
          <p:nvPicPr>
            <p:cNvPr id="181" name="Google Shape;181;p32"/>
            <p:cNvPicPr preferRelativeResize="0"/>
            <p:nvPr/>
          </p:nvPicPr>
          <p:blipFill rotWithShape="1">
            <a:blip r:embed="rId3">
              <a:alphaModFix/>
            </a:blip>
            <a:srcRect b="0" l="0" r="0" t="0"/>
            <a:stretch/>
          </p:blipFill>
          <p:spPr>
            <a:xfrm rot="5400000">
              <a:off x="464675" y="2754626"/>
              <a:ext cx="338299" cy="343901"/>
            </a:xfrm>
            <a:prstGeom prst="rect">
              <a:avLst/>
            </a:prstGeom>
            <a:noFill/>
            <a:ln>
              <a:noFill/>
            </a:ln>
          </p:spPr>
        </p:pic>
      </p:grpSp>
      <p:pic>
        <p:nvPicPr>
          <p:cNvPr id="182" name="Google Shape;182;p32"/>
          <p:cNvPicPr preferRelativeResize="0"/>
          <p:nvPr/>
        </p:nvPicPr>
        <p:blipFill rotWithShape="1">
          <a:blip r:embed="rId4">
            <a:alphaModFix/>
          </a:blip>
          <a:srcRect b="8214" l="4132" r="6422" t="0"/>
          <a:stretch/>
        </p:blipFill>
        <p:spPr>
          <a:xfrm>
            <a:off x="4708500" y="942675"/>
            <a:ext cx="4248100" cy="3129475"/>
          </a:xfrm>
          <a:prstGeom prst="rect">
            <a:avLst/>
          </a:prstGeom>
          <a:noFill/>
          <a:ln>
            <a:noFill/>
          </a:ln>
        </p:spPr>
      </p:pic>
      <p:sp>
        <p:nvSpPr>
          <p:cNvPr id="183" name="Google Shape;183;p32"/>
          <p:cNvSpPr txBox="1"/>
          <p:nvPr/>
        </p:nvSpPr>
        <p:spPr>
          <a:xfrm>
            <a:off x="427125" y="1383925"/>
            <a:ext cx="3747900" cy="241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700">
                <a:latin typeface="Barlow"/>
                <a:ea typeface="Barlow"/>
                <a:cs typeface="Barlow"/>
                <a:sym typeface="Barlow"/>
              </a:rPr>
              <a:t>VISUAL</a:t>
            </a:r>
            <a:endParaRPr b="1" sz="1700">
              <a:latin typeface="Barlow"/>
              <a:ea typeface="Barlow"/>
              <a:cs typeface="Barlow"/>
              <a:sym typeface="Barlow"/>
            </a:endParaRPr>
          </a:p>
          <a:p>
            <a:pPr indent="-323850" lvl="0" marL="457200" rtl="0" algn="l">
              <a:spcBef>
                <a:spcPts val="0"/>
              </a:spcBef>
              <a:spcAft>
                <a:spcPts val="0"/>
              </a:spcAft>
              <a:buSzPts val="1500"/>
              <a:buFont typeface="Barlow"/>
              <a:buChar char="●"/>
            </a:pPr>
            <a:r>
              <a:rPr lang="en-GB" sz="1500">
                <a:latin typeface="Barlow"/>
                <a:ea typeface="Barlow"/>
                <a:cs typeface="Barlow"/>
                <a:sym typeface="Barlow"/>
              </a:rPr>
              <a:t>Wireframe</a:t>
            </a:r>
            <a:endParaRPr sz="1500">
              <a:latin typeface="Barlow"/>
              <a:ea typeface="Barlow"/>
              <a:cs typeface="Barlow"/>
              <a:sym typeface="Barlow"/>
            </a:endParaRPr>
          </a:p>
          <a:p>
            <a:pPr indent="-323850" lvl="0" marL="457200" rtl="0" algn="l">
              <a:spcBef>
                <a:spcPts val="0"/>
              </a:spcBef>
              <a:spcAft>
                <a:spcPts val="0"/>
              </a:spcAft>
              <a:buSzPts val="1500"/>
              <a:buFont typeface="Barlow"/>
              <a:buChar char="●"/>
            </a:pPr>
            <a:r>
              <a:rPr lang="en-GB" sz="1500">
                <a:latin typeface="Barlow"/>
                <a:ea typeface="Barlow"/>
                <a:cs typeface="Barlow"/>
                <a:sym typeface="Barlow"/>
              </a:rPr>
              <a:t>Blueprint</a:t>
            </a:r>
            <a:endParaRPr sz="1500">
              <a:latin typeface="Barlow"/>
              <a:ea typeface="Barlow"/>
              <a:cs typeface="Barlow"/>
              <a:sym typeface="Barlow"/>
            </a:endParaRPr>
          </a:p>
          <a:p>
            <a:pPr indent="0" lvl="0" marL="0" rtl="0" algn="l">
              <a:spcBef>
                <a:spcPts val="0"/>
              </a:spcBef>
              <a:spcAft>
                <a:spcPts val="0"/>
              </a:spcAft>
              <a:buNone/>
            </a:pPr>
            <a:r>
              <a:t/>
            </a:r>
            <a:endParaRPr b="1" sz="1700">
              <a:solidFill>
                <a:srgbClr val="F54996"/>
              </a:solidFill>
              <a:latin typeface="Barlow"/>
              <a:ea typeface="Barlow"/>
              <a:cs typeface="Barlow"/>
              <a:sym typeface="Barlow"/>
            </a:endParaRPr>
          </a:p>
          <a:p>
            <a:pPr indent="0" lvl="0" marL="0" rtl="0" algn="l">
              <a:spcBef>
                <a:spcPts val="0"/>
              </a:spcBef>
              <a:spcAft>
                <a:spcPts val="0"/>
              </a:spcAft>
              <a:buNone/>
            </a:pPr>
            <a:r>
              <a:rPr b="1" lang="en-GB" sz="1700">
                <a:latin typeface="Barlow"/>
                <a:ea typeface="Barlow"/>
                <a:cs typeface="Barlow"/>
                <a:sym typeface="Barlow"/>
              </a:rPr>
              <a:t>FUNCTIONAL</a:t>
            </a:r>
            <a:endParaRPr b="1" sz="1700">
              <a:solidFill>
                <a:srgbClr val="F54996"/>
              </a:solidFill>
              <a:latin typeface="Barlow"/>
              <a:ea typeface="Barlow"/>
              <a:cs typeface="Barlow"/>
              <a:sym typeface="Barlow"/>
            </a:endParaRPr>
          </a:p>
          <a:p>
            <a:pPr indent="-323850" lvl="0" marL="457200" marR="0" rtl="0" algn="l">
              <a:lnSpc>
                <a:spcPct val="100000"/>
              </a:lnSpc>
              <a:spcBef>
                <a:spcPts val="0"/>
              </a:spcBef>
              <a:spcAft>
                <a:spcPts val="0"/>
              </a:spcAft>
              <a:buSzPts val="1500"/>
              <a:buFont typeface="Barlow"/>
              <a:buChar char="●"/>
            </a:pPr>
            <a:r>
              <a:rPr lang="en-GB" sz="1500">
                <a:latin typeface="Barlow"/>
                <a:ea typeface="Barlow"/>
                <a:cs typeface="Barlow"/>
                <a:sym typeface="Barlow"/>
              </a:rPr>
              <a:t>AS / WHEN / THEN technique</a:t>
            </a:r>
            <a:endParaRPr sz="1500">
              <a:latin typeface="Barlow"/>
              <a:ea typeface="Barlow"/>
              <a:cs typeface="Barlow"/>
              <a:sym typeface="Barlow"/>
            </a:endParaRPr>
          </a:p>
          <a:p>
            <a:pPr indent="-323850" lvl="0" marL="457200" marR="0" rtl="0" algn="l">
              <a:lnSpc>
                <a:spcPct val="100000"/>
              </a:lnSpc>
              <a:spcBef>
                <a:spcPts val="0"/>
              </a:spcBef>
              <a:spcAft>
                <a:spcPts val="0"/>
              </a:spcAft>
              <a:buSzPts val="1500"/>
              <a:buFont typeface="Barlow"/>
              <a:buChar char="●"/>
            </a:pPr>
            <a:r>
              <a:rPr lang="en-GB" sz="1500">
                <a:latin typeface="Barlow"/>
                <a:ea typeface="Barlow"/>
                <a:cs typeface="Barlow"/>
                <a:sym typeface="Barlow"/>
              </a:rPr>
              <a:t>Manual example document</a:t>
            </a:r>
            <a:endParaRPr b="1" sz="1700">
              <a:solidFill>
                <a:srgbClr val="F54996"/>
              </a:solidFill>
              <a:latin typeface="Barlow"/>
              <a:ea typeface="Barlow"/>
              <a:cs typeface="Barlow"/>
              <a:sym typeface="Barlow"/>
            </a:endParaRPr>
          </a:p>
          <a:p>
            <a:pPr indent="0" lvl="0" marL="0" rtl="0" algn="l">
              <a:spcBef>
                <a:spcPts val="0"/>
              </a:spcBef>
              <a:spcAft>
                <a:spcPts val="0"/>
              </a:spcAft>
              <a:buNone/>
            </a:pPr>
            <a:r>
              <a:rPr b="1" lang="en-GB" sz="1700">
                <a:solidFill>
                  <a:srgbClr val="F54996"/>
                </a:solidFill>
                <a:latin typeface="Barlow"/>
                <a:ea typeface="Barlow"/>
                <a:cs typeface="Barlow"/>
                <a:sym typeface="Barlow"/>
              </a:rPr>
              <a:t> </a:t>
            </a:r>
            <a:endParaRPr b="1" sz="1700">
              <a:solidFill>
                <a:srgbClr val="F54996"/>
              </a:solidFill>
              <a:latin typeface="Barlow"/>
              <a:ea typeface="Barlow"/>
              <a:cs typeface="Barlow"/>
              <a:sym typeface="Barlow"/>
            </a:endParaRPr>
          </a:p>
          <a:p>
            <a:pPr indent="0" lvl="0" marL="0" rtl="0" algn="l">
              <a:spcBef>
                <a:spcPts val="0"/>
              </a:spcBef>
              <a:spcAft>
                <a:spcPts val="0"/>
              </a:spcAft>
              <a:buNone/>
            </a:pPr>
            <a:r>
              <a:t/>
            </a:r>
            <a:endParaRPr b="1" sz="1700">
              <a:solidFill>
                <a:srgbClr val="F54996"/>
              </a:solidFill>
              <a:latin typeface="Barlow"/>
              <a:ea typeface="Barlow"/>
              <a:cs typeface="Barlow"/>
              <a:sym typeface="Barlow"/>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87" name="Shape 187"/>
        <p:cNvGrpSpPr/>
        <p:nvPr/>
      </p:nvGrpSpPr>
      <p:grpSpPr>
        <a:xfrm>
          <a:off x="0" y="0"/>
          <a:ext cx="0" cy="0"/>
          <a:chOff x="0" y="0"/>
          <a:chExt cx="0" cy="0"/>
        </a:xfrm>
      </p:grpSpPr>
      <p:sp>
        <p:nvSpPr>
          <p:cNvPr id="188" name="Google Shape;188;p33"/>
          <p:cNvSpPr txBox="1"/>
          <p:nvPr/>
        </p:nvSpPr>
        <p:spPr>
          <a:xfrm>
            <a:off x="253100" y="349200"/>
            <a:ext cx="7390800" cy="514500"/>
          </a:xfrm>
          <a:prstGeom prst="rect">
            <a:avLst/>
          </a:prstGeom>
          <a:noFill/>
          <a:ln>
            <a:noFill/>
          </a:ln>
        </p:spPr>
        <p:txBody>
          <a:bodyPr anchorCtr="0" anchor="t" bIns="0" lIns="0" spcFirstLastPara="1" rIns="0" wrap="square" tIns="0">
            <a:noAutofit/>
          </a:bodyPr>
          <a:lstStyle/>
          <a:p>
            <a:pPr indent="0" lvl="0" marL="0" rtl="0" algn="l">
              <a:lnSpc>
                <a:spcPct val="65000"/>
              </a:lnSpc>
              <a:spcBef>
                <a:spcPts val="0"/>
              </a:spcBef>
              <a:spcAft>
                <a:spcPts val="0"/>
              </a:spcAft>
              <a:buNone/>
            </a:pPr>
            <a:r>
              <a:rPr lang="en-GB" sz="3400">
                <a:latin typeface="Barlow ExtraBold"/>
                <a:ea typeface="Barlow ExtraBold"/>
                <a:cs typeface="Barlow ExtraBold"/>
                <a:sym typeface="Barlow ExtraBold"/>
              </a:rPr>
              <a:t>DESIGN</a:t>
            </a:r>
            <a:endParaRPr sz="3400">
              <a:latin typeface="Barlow ExtraBold"/>
              <a:ea typeface="Barlow ExtraBold"/>
              <a:cs typeface="Barlow ExtraBold"/>
              <a:sym typeface="Barlow ExtraBold"/>
            </a:endParaRPr>
          </a:p>
        </p:txBody>
      </p:sp>
      <p:grpSp>
        <p:nvGrpSpPr>
          <p:cNvPr id="189" name="Google Shape;189;p33"/>
          <p:cNvGrpSpPr/>
          <p:nvPr/>
        </p:nvGrpSpPr>
        <p:grpSpPr>
          <a:xfrm>
            <a:off x="309474" y="711302"/>
            <a:ext cx="3983201" cy="383773"/>
            <a:chOff x="461874" y="2757427"/>
            <a:chExt cx="3983201" cy="383773"/>
          </a:xfrm>
        </p:grpSpPr>
        <p:sp>
          <p:nvSpPr>
            <p:cNvPr id="190" name="Google Shape;190;p33"/>
            <p:cNvSpPr txBox="1"/>
            <p:nvPr/>
          </p:nvSpPr>
          <p:spPr>
            <a:xfrm>
              <a:off x="805775" y="2802800"/>
              <a:ext cx="3639300" cy="3384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None/>
              </a:pPr>
              <a:r>
                <a:rPr b="1" lang="en-GB" sz="1600">
                  <a:latin typeface="Barlow"/>
                  <a:ea typeface="Barlow"/>
                  <a:cs typeface="Barlow"/>
                  <a:sym typeface="Barlow"/>
                </a:rPr>
                <a:t>SDLC</a:t>
              </a:r>
              <a:endParaRPr b="1" sz="1600">
                <a:solidFill>
                  <a:srgbClr val="000000"/>
                </a:solidFill>
                <a:latin typeface="Barlow"/>
                <a:ea typeface="Barlow"/>
                <a:cs typeface="Barlow"/>
                <a:sym typeface="Barlow"/>
              </a:endParaRPr>
            </a:p>
            <a:p>
              <a:pPr indent="0" lvl="0" marL="0" rtl="0" algn="l">
                <a:lnSpc>
                  <a:spcPct val="110000"/>
                </a:lnSpc>
                <a:spcBef>
                  <a:spcPts val="0"/>
                </a:spcBef>
                <a:spcAft>
                  <a:spcPts val="0"/>
                </a:spcAft>
                <a:buClr>
                  <a:srgbClr val="000000"/>
                </a:buClr>
                <a:buSzPts val="1100"/>
                <a:buFont typeface="Arial"/>
                <a:buNone/>
              </a:pPr>
              <a:r>
                <a:t/>
              </a:r>
              <a:endParaRPr sz="1300">
                <a:latin typeface="Barlow"/>
                <a:ea typeface="Barlow"/>
                <a:cs typeface="Barlow"/>
                <a:sym typeface="Barlow"/>
              </a:endParaRPr>
            </a:p>
          </p:txBody>
        </p:sp>
        <p:pic>
          <p:nvPicPr>
            <p:cNvPr id="191" name="Google Shape;191;p33"/>
            <p:cNvPicPr preferRelativeResize="0"/>
            <p:nvPr/>
          </p:nvPicPr>
          <p:blipFill rotWithShape="1">
            <a:blip r:embed="rId3">
              <a:alphaModFix/>
            </a:blip>
            <a:srcRect b="0" l="0" r="0" t="0"/>
            <a:stretch/>
          </p:blipFill>
          <p:spPr>
            <a:xfrm rot="5400000">
              <a:off x="464675" y="2754626"/>
              <a:ext cx="338299" cy="343901"/>
            </a:xfrm>
            <a:prstGeom prst="rect">
              <a:avLst/>
            </a:prstGeom>
            <a:noFill/>
            <a:ln>
              <a:noFill/>
            </a:ln>
          </p:spPr>
        </p:pic>
      </p:grpSp>
      <p:pic>
        <p:nvPicPr>
          <p:cNvPr id="192" name="Google Shape;192;p33"/>
          <p:cNvPicPr preferRelativeResize="0"/>
          <p:nvPr/>
        </p:nvPicPr>
        <p:blipFill rotWithShape="1">
          <a:blip r:embed="rId4">
            <a:alphaModFix/>
          </a:blip>
          <a:srcRect b="11063" l="0" r="0" t="0"/>
          <a:stretch/>
        </p:blipFill>
        <p:spPr>
          <a:xfrm>
            <a:off x="1876450" y="1232850"/>
            <a:ext cx="5172900" cy="3588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